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Repo Bold Bold" charset="1" panose="02000503040000020004"/>
      <p:regular r:id="rId20"/>
    </p:embeddedFont>
    <p:embeddedFont>
      <p:font typeface="DM Sans" charset="1" panose="00000000000000000000"/>
      <p:regular r:id="rId21"/>
    </p:embeddedFont>
    <p:embeddedFont>
      <p:font typeface="Noto Sans T Chinese Bold" charset="1" panose="020B08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png>
</file>

<file path=ppt/media/image23.png>
</file>

<file path=ppt/media/image24.svg>
</file>

<file path=ppt/media/image25.png>
</file>

<file path=ppt/media/image26.svg>
</file>

<file path=ppt/media/image27.png>
</file>

<file path=ppt/media/image28.sv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11" Target="../media/image10.png" Type="http://schemas.openxmlformats.org/officeDocument/2006/relationships/image"/><Relationship Id="rId12" Target="../media/image11.png" Type="http://schemas.openxmlformats.org/officeDocument/2006/relationships/image"/><Relationship Id="rId13" Target="../media/image12.svg" Type="http://schemas.openxmlformats.org/officeDocument/2006/relationships/image"/><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svg" Type="http://schemas.openxmlformats.org/officeDocument/2006/relationships/image"/><Relationship Id="rId2" Target="../media/image1.pn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7.png" Type="http://schemas.openxmlformats.org/officeDocument/2006/relationships/image"/><Relationship Id="rId8" Target="../media/image18.svg" Type="http://schemas.openxmlformats.org/officeDocument/2006/relationships/image"/><Relationship Id="rId9" Target="../media/image19.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svg" Type="http://schemas.openxmlformats.org/officeDocument/2006/relationships/image"/><Relationship Id="rId2" Target="../media/image1.pn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7.png" Type="http://schemas.openxmlformats.org/officeDocument/2006/relationships/image"/><Relationship Id="rId8" Target="../media/image18.svg" Type="http://schemas.openxmlformats.org/officeDocument/2006/relationships/image"/><Relationship Id="rId9" Target="../media/image19.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svg" Type="http://schemas.openxmlformats.org/officeDocument/2006/relationships/image"/><Relationship Id="rId2" Target="../media/image1.pn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7.png" Type="http://schemas.openxmlformats.org/officeDocument/2006/relationships/image"/><Relationship Id="rId8" Target="../media/image18.svg" Type="http://schemas.openxmlformats.org/officeDocument/2006/relationships/image"/><Relationship Id="rId9" Target="../media/image1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svg" Type="http://schemas.openxmlformats.org/officeDocument/2006/relationships/image"/><Relationship Id="rId2" Target="../media/image1.pn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7.png" Type="http://schemas.openxmlformats.org/officeDocument/2006/relationships/image"/><Relationship Id="rId8" Target="../media/image18.svg" Type="http://schemas.openxmlformats.org/officeDocument/2006/relationships/image"/><Relationship Id="rId9" Target="../media/image19.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4.svg" Type="http://schemas.openxmlformats.org/officeDocument/2006/relationships/image"/><Relationship Id="rId2" Target="../media/image1.png" Type="http://schemas.openxmlformats.org/officeDocument/2006/relationships/image"/><Relationship Id="rId3" Target="../media/image23.png" Type="http://schemas.openxmlformats.org/officeDocument/2006/relationships/image"/><Relationship Id="rId4" Target="../media/image24.svg" Type="http://schemas.openxmlformats.org/officeDocument/2006/relationships/image"/><Relationship Id="rId5" Target="../media/image25.png" Type="http://schemas.openxmlformats.org/officeDocument/2006/relationships/image"/><Relationship Id="rId6" Target="../media/image26.svg" Type="http://schemas.openxmlformats.org/officeDocument/2006/relationships/image"/><Relationship Id="rId7" Target="../media/image27.png" Type="http://schemas.openxmlformats.org/officeDocument/2006/relationships/image"/><Relationship Id="rId8" Target="../media/image28.svg" Type="http://schemas.openxmlformats.org/officeDocument/2006/relationships/image"/><Relationship Id="rId9" Target="../media/image1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svg" Type="http://schemas.openxmlformats.org/officeDocument/2006/relationships/image"/><Relationship Id="rId2" Target="../media/image1.pn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7.png" Type="http://schemas.openxmlformats.org/officeDocument/2006/relationships/image"/><Relationship Id="rId8" Target="../media/image18.svg" Type="http://schemas.openxmlformats.org/officeDocument/2006/relationships/image"/><Relationship Id="rId9" Target="../media/image19.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svg" Type="http://schemas.openxmlformats.org/officeDocument/2006/relationships/image"/><Relationship Id="rId2" Target="../media/image1.pn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7.png" Type="http://schemas.openxmlformats.org/officeDocument/2006/relationships/image"/><Relationship Id="rId8" Target="../media/image18.svg" Type="http://schemas.openxmlformats.org/officeDocument/2006/relationships/image"/><Relationship Id="rId9" Target="../media/image1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svg" Type="http://schemas.openxmlformats.org/officeDocument/2006/relationships/image"/><Relationship Id="rId2" Target="../media/image1.pn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7.png" Type="http://schemas.openxmlformats.org/officeDocument/2006/relationships/image"/><Relationship Id="rId8" Target="../media/image18.svg" Type="http://schemas.openxmlformats.org/officeDocument/2006/relationships/image"/><Relationship Id="rId9" Target="../media/image1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svg" Type="http://schemas.openxmlformats.org/officeDocument/2006/relationships/image"/><Relationship Id="rId2" Target="../media/image1.pn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7.png" Type="http://schemas.openxmlformats.org/officeDocument/2006/relationships/image"/><Relationship Id="rId8" Target="../media/image18.svg" Type="http://schemas.openxmlformats.org/officeDocument/2006/relationships/image"/><Relationship Id="rId9" Target="../media/image1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svg" Type="http://schemas.openxmlformats.org/officeDocument/2006/relationships/image"/><Relationship Id="rId2" Target="../media/image1.pn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7.png" Type="http://schemas.openxmlformats.org/officeDocument/2006/relationships/image"/><Relationship Id="rId8" Target="../media/image18.svg" Type="http://schemas.openxmlformats.org/officeDocument/2006/relationships/image"/><Relationship Id="rId9" Target="../media/image1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svg" Type="http://schemas.openxmlformats.org/officeDocument/2006/relationships/image"/><Relationship Id="rId2" Target="../media/image1.pn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7.png" Type="http://schemas.openxmlformats.org/officeDocument/2006/relationships/image"/><Relationship Id="rId8" Target="../media/image18.svg" Type="http://schemas.openxmlformats.org/officeDocument/2006/relationships/image"/><Relationship Id="rId9" Target="../media/image1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svg" Type="http://schemas.openxmlformats.org/officeDocument/2006/relationships/image"/><Relationship Id="rId11" Target="../media/image21.png" Type="http://schemas.openxmlformats.org/officeDocument/2006/relationships/image"/><Relationship Id="rId2" Target="../media/image1.pn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7.png" Type="http://schemas.openxmlformats.org/officeDocument/2006/relationships/image"/><Relationship Id="rId8" Target="../media/image18.svg" Type="http://schemas.openxmlformats.org/officeDocument/2006/relationships/image"/><Relationship Id="rId9" Target="../media/image1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svg" Type="http://schemas.openxmlformats.org/officeDocument/2006/relationships/image"/><Relationship Id="rId11" Target="../media/image22.png" Type="http://schemas.openxmlformats.org/officeDocument/2006/relationships/image"/><Relationship Id="rId2" Target="../media/image1.pn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7.png" Type="http://schemas.openxmlformats.org/officeDocument/2006/relationships/image"/><Relationship Id="rId8" Target="../media/image18.svg" Type="http://schemas.openxmlformats.org/officeDocument/2006/relationships/image"/><Relationship Id="rId9" Target="../media/image1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633642" y="2346166"/>
            <a:ext cx="15325516" cy="5747068"/>
          </a:xfrm>
          <a:custGeom>
            <a:avLst/>
            <a:gdLst/>
            <a:ahLst/>
            <a:cxnLst/>
            <a:rect r="r" b="b" t="t" l="l"/>
            <a:pathLst>
              <a:path h="5747068" w="15325516">
                <a:moveTo>
                  <a:pt x="0" y="0"/>
                </a:moveTo>
                <a:lnTo>
                  <a:pt x="15325516" y="0"/>
                </a:lnTo>
                <a:lnTo>
                  <a:pt x="15325516" y="5747068"/>
                </a:lnTo>
                <a:lnTo>
                  <a:pt x="0" y="574706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481242" y="2193766"/>
            <a:ext cx="15325516" cy="5747068"/>
          </a:xfrm>
          <a:custGeom>
            <a:avLst/>
            <a:gdLst/>
            <a:ahLst/>
            <a:cxnLst/>
            <a:rect r="r" b="b" t="t" l="l"/>
            <a:pathLst>
              <a:path h="5747068" w="15325516">
                <a:moveTo>
                  <a:pt x="0" y="0"/>
                </a:moveTo>
                <a:lnTo>
                  <a:pt x="15325516" y="0"/>
                </a:lnTo>
                <a:lnTo>
                  <a:pt x="15325516" y="5747068"/>
                </a:lnTo>
                <a:lnTo>
                  <a:pt x="0" y="574706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1280600">
            <a:off x="-2095788" y="7351783"/>
            <a:ext cx="6248976" cy="3442617"/>
          </a:xfrm>
          <a:custGeom>
            <a:avLst/>
            <a:gdLst/>
            <a:ahLst/>
            <a:cxnLst/>
            <a:rect r="r" b="b" t="t" l="l"/>
            <a:pathLst>
              <a:path h="3442617" w="6248976">
                <a:moveTo>
                  <a:pt x="0" y="0"/>
                </a:moveTo>
                <a:lnTo>
                  <a:pt x="6248976" y="0"/>
                </a:lnTo>
                <a:lnTo>
                  <a:pt x="6248976" y="3442618"/>
                </a:lnTo>
                <a:lnTo>
                  <a:pt x="0" y="344261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false" flipV="false" rot="935593">
            <a:off x="13604796" y="-974843"/>
            <a:ext cx="6158232" cy="3392626"/>
          </a:xfrm>
          <a:custGeom>
            <a:avLst/>
            <a:gdLst/>
            <a:ahLst/>
            <a:cxnLst/>
            <a:rect r="r" b="b" t="t" l="l"/>
            <a:pathLst>
              <a:path h="3392626" w="6158232">
                <a:moveTo>
                  <a:pt x="0" y="0"/>
                </a:moveTo>
                <a:lnTo>
                  <a:pt x="6158232" y="0"/>
                </a:lnTo>
                <a:lnTo>
                  <a:pt x="6158232" y="3392626"/>
                </a:lnTo>
                <a:lnTo>
                  <a:pt x="0" y="339262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7" id="7"/>
          <p:cNvSpPr/>
          <p:nvPr/>
        </p:nvSpPr>
        <p:spPr>
          <a:xfrm flipH="false" flipV="false" rot="0">
            <a:off x="10960546" y="2849085"/>
            <a:ext cx="5438226" cy="6224007"/>
          </a:xfrm>
          <a:custGeom>
            <a:avLst/>
            <a:gdLst/>
            <a:ahLst/>
            <a:cxnLst/>
            <a:rect r="r" b="b" t="t" l="l"/>
            <a:pathLst>
              <a:path h="6224007" w="5438226">
                <a:moveTo>
                  <a:pt x="0" y="0"/>
                </a:moveTo>
                <a:lnTo>
                  <a:pt x="5438226" y="0"/>
                </a:lnTo>
                <a:lnTo>
                  <a:pt x="5438226" y="6224007"/>
                </a:lnTo>
                <a:lnTo>
                  <a:pt x="0" y="6224007"/>
                </a:lnTo>
                <a:lnTo>
                  <a:pt x="0" y="0"/>
                </a:lnTo>
                <a:close/>
              </a:path>
            </a:pathLst>
          </a:custGeom>
          <a:blipFill>
            <a:blip r:embed="rId11"/>
            <a:stretch>
              <a:fillRect l="0" t="0" r="0" b="0"/>
            </a:stretch>
          </a:blipFill>
        </p:spPr>
      </p:sp>
      <p:sp>
        <p:nvSpPr>
          <p:cNvPr name="Freeform 8" id="8"/>
          <p:cNvSpPr/>
          <p:nvPr/>
        </p:nvSpPr>
        <p:spPr>
          <a:xfrm flipH="false" flipV="false" rot="0">
            <a:off x="2753205" y="4262376"/>
            <a:ext cx="4809948" cy="577194"/>
          </a:xfrm>
          <a:custGeom>
            <a:avLst/>
            <a:gdLst/>
            <a:ahLst/>
            <a:cxnLst/>
            <a:rect r="r" b="b" t="t" l="l"/>
            <a:pathLst>
              <a:path h="577194" w="4809948">
                <a:moveTo>
                  <a:pt x="0" y="0"/>
                </a:moveTo>
                <a:lnTo>
                  <a:pt x="4809948" y="0"/>
                </a:lnTo>
                <a:lnTo>
                  <a:pt x="4809948" y="577194"/>
                </a:lnTo>
                <a:lnTo>
                  <a:pt x="0" y="577194"/>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TextBox 9" id="9"/>
          <p:cNvSpPr txBox="true"/>
          <p:nvPr/>
        </p:nvSpPr>
        <p:spPr>
          <a:xfrm rot="0">
            <a:off x="2873908" y="2702483"/>
            <a:ext cx="10805751" cy="4382787"/>
          </a:xfrm>
          <a:prstGeom prst="rect">
            <a:avLst/>
          </a:prstGeom>
        </p:spPr>
        <p:txBody>
          <a:bodyPr anchor="t" rtlCol="false" tIns="0" lIns="0" bIns="0" rIns="0">
            <a:spAutoFit/>
          </a:bodyPr>
          <a:lstStyle/>
          <a:p>
            <a:pPr algn="l">
              <a:lnSpc>
                <a:spcPts val="8701"/>
              </a:lnSpc>
            </a:pPr>
            <a:r>
              <a:rPr lang="en-US" sz="6215">
                <a:solidFill>
                  <a:srgbClr val="000000"/>
                </a:solidFill>
                <a:latin typeface="Repo Bold Bold"/>
              </a:rPr>
              <a:t>AN </a:t>
            </a:r>
          </a:p>
          <a:p>
            <a:pPr algn="l">
              <a:lnSpc>
                <a:spcPts val="8701"/>
              </a:lnSpc>
            </a:pPr>
            <a:r>
              <a:rPr lang="en-US" sz="6215">
                <a:solidFill>
                  <a:srgbClr val="000000"/>
                </a:solidFill>
                <a:latin typeface="Repo Bold Bold"/>
              </a:rPr>
              <a:t>INTRODUCTION TO </a:t>
            </a:r>
          </a:p>
          <a:p>
            <a:pPr algn="l" marL="0" indent="0" lvl="0">
              <a:lnSpc>
                <a:spcPts val="8701"/>
              </a:lnSpc>
              <a:spcBef>
                <a:spcPct val="0"/>
              </a:spcBef>
            </a:pPr>
            <a:r>
              <a:rPr lang="en-US" sz="6215">
                <a:solidFill>
                  <a:srgbClr val="000000"/>
                </a:solidFill>
                <a:latin typeface="Repo Bold Bold"/>
              </a:rPr>
              <a:t>PROGRAMMING THE INTERNET OF THINGS</a:t>
            </a:r>
          </a:p>
        </p:txBody>
      </p:sp>
      <p:sp>
        <p:nvSpPr>
          <p:cNvPr name="TextBox 10" id="10"/>
          <p:cNvSpPr txBox="true"/>
          <p:nvPr/>
        </p:nvSpPr>
        <p:spPr>
          <a:xfrm rot="0">
            <a:off x="10183378" y="7233760"/>
            <a:ext cx="2682223" cy="430167"/>
          </a:xfrm>
          <a:prstGeom prst="rect">
            <a:avLst/>
          </a:prstGeom>
        </p:spPr>
        <p:txBody>
          <a:bodyPr anchor="t" rtlCol="false" tIns="0" lIns="0" bIns="0" rIns="0">
            <a:spAutoFit/>
          </a:bodyPr>
          <a:lstStyle/>
          <a:p>
            <a:pPr algn="ctr" marL="0" indent="0" lvl="0">
              <a:lnSpc>
                <a:spcPts val="3589"/>
              </a:lnSpc>
              <a:spcBef>
                <a:spcPct val="0"/>
              </a:spcBef>
            </a:pPr>
            <a:r>
              <a:rPr lang="en-US" sz="2564" spc="-25">
                <a:solidFill>
                  <a:srgbClr val="000000"/>
                </a:solidFill>
                <a:latin typeface="DM Sans"/>
                <a:ea typeface="DM Sans"/>
              </a:rPr>
              <a:t>資訊115 戴宇澤</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1757656">
            <a:off x="13036810" y="8162289"/>
            <a:ext cx="8967709" cy="2903296"/>
          </a:xfrm>
          <a:custGeom>
            <a:avLst/>
            <a:gdLst/>
            <a:ahLst/>
            <a:cxnLst/>
            <a:rect r="r" b="b" t="t" l="l"/>
            <a:pathLst>
              <a:path h="2903296" w="8967709">
                <a:moveTo>
                  <a:pt x="0" y="0"/>
                </a:moveTo>
                <a:lnTo>
                  <a:pt x="8967709" y="0"/>
                </a:lnTo>
                <a:lnTo>
                  <a:pt x="8967709" y="2903296"/>
                </a:lnTo>
                <a:lnTo>
                  <a:pt x="0" y="29032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803307" y="-985123"/>
            <a:ext cx="3664013" cy="3564086"/>
          </a:xfrm>
          <a:custGeom>
            <a:avLst/>
            <a:gdLst/>
            <a:ahLst/>
            <a:cxnLst/>
            <a:rect r="r" b="b" t="t" l="l"/>
            <a:pathLst>
              <a:path h="3564086" w="3664013">
                <a:moveTo>
                  <a:pt x="0" y="0"/>
                </a:moveTo>
                <a:lnTo>
                  <a:pt x="3664014" y="0"/>
                </a:lnTo>
                <a:lnTo>
                  <a:pt x="3664014" y="3564086"/>
                </a:lnTo>
                <a:lnTo>
                  <a:pt x="0" y="356408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6163156" y="914627"/>
            <a:ext cx="912582" cy="228145"/>
          </a:xfrm>
          <a:custGeom>
            <a:avLst/>
            <a:gdLst/>
            <a:ahLst/>
            <a:cxnLst/>
            <a:rect r="r" b="b" t="t" l="l"/>
            <a:pathLst>
              <a:path h="228145" w="912582">
                <a:moveTo>
                  <a:pt x="0" y="0"/>
                </a:moveTo>
                <a:lnTo>
                  <a:pt x="912581" y="0"/>
                </a:lnTo>
                <a:lnTo>
                  <a:pt x="912581" y="228146"/>
                </a:lnTo>
                <a:lnTo>
                  <a:pt x="0" y="22814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false" flipV="false" rot="-2533475">
            <a:off x="15547773" y="5749441"/>
            <a:ext cx="3055929" cy="1683539"/>
          </a:xfrm>
          <a:custGeom>
            <a:avLst/>
            <a:gdLst/>
            <a:ahLst/>
            <a:cxnLst/>
            <a:rect r="r" b="b" t="t" l="l"/>
            <a:pathLst>
              <a:path h="1683539" w="3055929">
                <a:moveTo>
                  <a:pt x="0" y="0"/>
                </a:moveTo>
                <a:lnTo>
                  <a:pt x="3055929" y="0"/>
                </a:lnTo>
                <a:lnTo>
                  <a:pt x="3055929" y="1683539"/>
                </a:lnTo>
                <a:lnTo>
                  <a:pt x="0" y="1683539"/>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7" id="7"/>
          <p:cNvGrpSpPr/>
          <p:nvPr/>
        </p:nvGrpSpPr>
        <p:grpSpPr>
          <a:xfrm rot="0">
            <a:off x="627760" y="575776"/>
            <a:ext cx="16892904" cy="9200662"/>
            <a:chOff x="0" y="0"/>
            <a:chExt cx="7691894" cy="4189364"/>
          </a:xfrm>
        </p:grpSpPr>
        <p:sp>
          <p:nvSpPr>
            <p:cNvPr name="Freeform 8" id="8"/>
            <p:cNvSpPr/>
            <p:nvPr/>
          </p:nvSpPr>
          <p:spPr>
            <a:xfrm flipH="false" flipV="false" rot="0">
              <a:off x="0" y="0"/>
              <a:ext cx="7691894" cy="4189364"/>
            </a:xfrm>
            <a:custGeom>
              <a:avLst/>
              <a:gdLst/>
              <a:ahLst/>
              <a:cxnLst/>
              <a:rect r="r" b="b" t="t" l="l"/>
              <a:pathLst>
                <a:path h="4189364" w="7691894">
                  <a:moveTo>
                    <a:pt x="15582" y="0"/>
                  </a:moveTo>
                  <a:lnTo>
                    <a:pt x="7676312" y="0"/>
                  </a:lnTo>
                  <a:cubicBezTo>
                    <a:pt x="7680444" y="0"/>
                    <a:pt x="7684408" y="1642"/>
                    <a:pt x="7687330" y="4564"/>
                  </a:cubicBezTo>
                  <a:cubicBezTo>
                    <a:pt x="7690252" y="7486"/>
                    <a:pt x="7691894" y="11449"/>
                    <a:pt x="7691894" y="15582"/>
                  </a:cubicBezTo>
                  <a:lnTo>
                    <a:pt x="7691894" y="4173782"/>
                  </a:lnTo>
                  <a:cubicBezTo>
                    <a:pt x="7691894" y="4177914"/>
                    <a:pt x="7690252" y="4181878"/>
                    <a:pt x="7687330" y="4184800"/>
                  </a:cubicBezTo>
                  <a:cubicBezTo>
                    <a:pt x="7684408" y="4187722"/>
                    <a:pt x="7680444" y="4189364"/>
                    <a:pt x="7676312" y="4189364"/>
                  </a:cubicBezTo>
                  <a:lnTo>
                    <a:pt x="15582" y="4189364"/>
                  </a:lnTo>
                  <a:cubicBezTo>
                    <a:pt x="6976" y="4189364"/>
                    <a:pt x="0" y="4182387"/>
                    <a:pt x="0" y="4173782"/>
                  </a:cubicBezTo>
                  <a:lnTo>
                    <a:pt x="0" y="15582"/>
                  </a:lnTo>
                  <a:cubicBezTo>
                    <a:pt x="0" y="6976"/>
                    <a:pt x="6976" y="0"/>
                    <a:pt x="15582" y="0"/>
                  </a:cubicBezTo>
                  <a:close/>
                </a:path>
              </a:pathLst>
            </a:custGeom>
            <a:solidFill>
              <a:srgbClr val="FFFEF7"/>
            </a:solidFill>
            <a:ln w="47625" cap="rnd">
              <a:solidFill>
                <a:srgbClr val="000000"/>
              </a:solidFill>
              <a:prstDash val="solid"/>
              <a:round/>
            </a:ln>
          </p:spPr>
        </p:sp>
        <p:sp>
          <p:nvSpPr>
            <p:cNvPr name="TextBox 9" id="9"/>
            <p:cNvSpPr txBox="true"/>
            <p:nvPr/>
          </p:nvSpPr>
          <p:spPr>
            <a:xfrm>
              <a:off x="0" y="-9525"/>
              <a:ext cx="7691894" cy="4198889"/>
            </a:xfrm>
            <a:prstGeom prst="rect">
              <a:avLst/>
            </a:prstGeom>
          </p:spPr>
          <p:txBody>
            <a:bodyPr anchor="ctr" rtlCol="false" tIns="0" lIns="0" bIns="0" rIns="0"/>
            <a:lstStyle/>
            <a:p>
              <a:pPr algn="ctr" marL="0" indent="0" lvl="0">
                <a:lnSpc>
                  <a:spcPts val="700"/>
                </a:lnSpc>
                <a:spcBef>
                  <a:spcPct val="0"/>
                </a:spcBef>
              </a:pPr>
            </a:p>
          </p:txBody>
        </p:sp>
      </p:grpSp>
      <p:sp>
        <p:nvSpPr>
          <p:cNvPr name="TextBox 10" id="10"/>
          <p:cNvSpPr txBox="true"/>
          <p:nvPr/>
        </p:nvSpPr>
        <p:spPr>
          <a:xfrm rot="0">
            <a:off x="898018" y="711195"/>
            <a:ext cx="16491964" cy="1464945"/>
          </a:xfrm>
          <a:prstGeom prst="rect">
            <a:avLst/>
          </a:prstGeom>
        </p:spPr>
        <p:txBody>
          <a:bodyPr anchor="t" rtlCol="false" tIns="0" lIns="0" bIns="0" rIns="0">
            <a:spAutoFit/>
          </a:bodyPr>
          <a:lstStyle/>
          <a:p>
            <a:pPr algn="ctr" marL="0" indent="0" lvl="0">
              <a:lnSpc>
                <a:spcPts val="5880"/>
              </a:lnSpc>
              <a:spcBef>
                <a:spcPct val="0"/>
              </a:spcBef>
            </a:pPr>
            <a:r>
              <a:rPr lang="en-US" sz="4200">
                <a:solidFill>
                  <a:srgbClr val="000000"/>
                </a:solidFill>
                <a:latin typeface="Repo Bold Bold"/>
              </a:rPr>
              <a:t>The Raspberry Pi Platform and Python Programming for the Raspberry Pi</a:t>
            </a:r>
          </a:p>
        </p:txBody>
      </p:sp>
      <p:sp>
        <p:nvSpPr>
          <p:cNvPr name="TextBox 11" id="11"/>
          <p:cNvSpPr txBox="true"/>
          <p:nvPr/>
        </p:nvSpPr>
        <p:spPr>
          <a:xfrm rot="0">
            <a:off x="1050693" y="2521813"/>
            <a:ext cx="16047037" cy="6920230"/>
          </a:xfrm>
          <a:prstGeom prst="rect">
            <a:avLst/>
          </a:prstGeom>
        </p:spPr>
        <p:txBody>
          <a:bodyPr anchor="t" rtlCol="false" tIns="0" lIns="0" bIns="0" rIns="0">
            <a:spAutoFit/>
          </a:bodyPr>
          <a:lstStyle/>
          <a:p>
            <a:pPr algn="just">
              <a:lnSpc>
                <a:spcPts val="3919"/>
              </a:lnSpc>
            </a:pPr>
            <a:r>
              <a:rPr lang="en-US" sz="2799" spc="-27">
                <a:solidFill>
                  <a:srgbClr val="000000"/>
                </a:solidFill>
                <a:latin typeface="DM Sans"/>
                <a:ea typeface="DM Sans"/>
              </a:rPr>
              <a:t>第一週：Raspberry Pi的基礎架構與配置</a:t>
            </a:r>
          </a:p>
          <a:p>
            <a:pPr algn="just">
              <a:lnSpc>
                <a:spcPts val="3919"/>
              </a:lnSpc>
            </a:pPr>
            <a:r>
              <a:rPr lang="en-US" sz="2799" spc="-27">
                <a:solidFill>
                  <a:srgbClr val="000000"/>
                </a:solidFill>
                <a:latin typeface="DM Sans"/>
                <a:ea typeface="DM Sans"/>
              </a:rPr>
              <a:t>在第一週，我們學習了Raspberry Pi的基本架構、配置以及其在物聯網中的應用，這些知識對於接下來熟悉Raspberry Pi的功能非常有幫助。IAN老師首先介紹了Raspberry Pi 3 B+的硬體規格，例如BCM2837系統單晶片、1.4 GHz的ARM處理器等。除此之外，它還配有40個通用輸入輸出針腳、四個USB接口，以及內建的藍牙和Wi-Fi功能。從課程開頭就能看出，Raspberry Pi比起Arduino有更豐富的功能和靈活性。接下來，課程介紹了Raspberry Pi的作業系統和處理程序管理。Raspberry Pi通常使用Linux作業系統，這讓它在多任務處理和資源管理方面表現優異。Raspberry Pi在物聯網中有許多用途，特別是在智慧家園和自動化系統中被廣泛使用。</a:t>
            </a:r>
          </a:p>
          <a:p>
            <a:pPr algn="just">
              <a:lnSpc>
                <a:spcPts val="3919"/>
              </a:lnSpc>
            </a:pPr>
          </a:p>
          <a:p>
            <a:pPr algn="just">
              <a:lnSpc>
                <a:spcPts val="3919"/>
              </a:lnSpc>
            </a:pPr>
            <a:r>
              <a:rPr lang="en-US" sz="2799" spc="-27">
                <a:solidFill>
                  <a:srgbClr val="000000"/>
                </a:solidFill>
                <a:latin typeface="DM Sans"/>
                <a:ea typeface="DM Sans"/>
              </a:rPr>
              <a:t>第二週：Linux基本操作與系統管理</a:t>
            </a:r>
          </a:p>
          <a:p>
            <a:pPr algn="just" marL="0" indent="0" lvl="0">
              <a:lnSpc>
                <a:spcPts val="3919"/>
              </a:lnSpc>
              <a:spcBef>
                <a:spcPct val="0"/>
              </a:spcBef>
            </a:pPr>
            <a:r>
              <a:rPr lang="en-US" sz="2799" spc="-27">
                <a:solidFill>
                  <a:srgbClr val="000000"/>
                </a:solidFill>
                <a:latin typeface="DM Sans"/>
                <a:ea typeface="DM Sans"/>
              </a:rPr>
              <a:t>第二週的課程首先介紹了Linux的基本操作，例如登入系統和熟悉Linux的目錄和檔案結構，還有ls、cd等指令。這些基礎操作和指令是一個工程師必不可少的常識。我們學習了如何利用文字編輯器來編寫和修改程式，以及如何妥善管理檔案。最後課程講解了Linux系統中的權限管理、處理程序和GUI介面。理解檔案和目錄的權限設定，讓我們能夠確保系統的安全和穩定性。熟悉處理程序則讓我們能夠監控和控</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1757656">
            <a:off x="13036810" y="8162289"/>
            <a:ext cx="8967709" cy="2903296"/>
          </a:xfrm>
          <a:custGeom>
            <a:avLst/>
            <a:gdLst/>
            <a:ahLst/>
            <a:cxnLst/>
            <a:rect r="r" b="b" t="t" l="l"/>
            <a:pathLst>
              <a:path h="2903296" w="8967709">
                <a:moveTo>
                  <a:pt x="0" y="0"/>
                </a:moveTo>
                <a:lnTo>
                  <a:pt x="8967709" y="0"/>
                </a:lnTo>
                <a:lnTo>
                  <a:pt x="8967709" y="2903296"/>
                </a:lnTo>
                <a:lnTo>
                  <a:pt x="0" y="29032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803307" y="-985123"/>
            <a:ext cx="3664013" cy="3564086"/>
          </a:xfrm>
          <a:custGeom>
            <a:avLst/>
            <a:gdLst/>
            <a:ahLst/>
            <a:cxnLst/>
            <a:rect r="r" b="b" t="t" l="l"/>
            <a:pathLst>
              <a:path h="3564086" w="3664013">
                <a:moveTo>
                  <a:pt x="0" y="0"/>
                </a:moveTo>
                <a:lnTo>
                  <a:pt x="3664014" y="0"/>
                </a:lnTo>
                <a:lnTo>
                  <a:pt x="3664014" y="3564086"/>
                </a:lnTo>
                <a:lnTo>
                  <a:pt x="0" y="356408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6163156" y="914627"/>
            <a:ext cx="912582" cy="228145"/>
          </a:xfrm>
          <a:custGeom>
            <a:avLst/>
            <a:gdLst/>
            <a:ahLst/>
            <a:cxnLst/>
            <a:rect r="r" b="b" t="t" l="l"/>
            <a:pathLst>
              <a:path h="228145" w="912582">
                <a:moveTo>
                  <a:pt x="0" y="0"/>
                </a:moveTo>
                <a:lnTo>
                  <a:pt x="912581" y="0"/>
                </a:lnTo>
                <a:lnTo>
                  <a:pt x="912581" y="228146"/>
                </a:lnTo>
                <a:lnTo>
                  <a:pt x="0" y="22814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false" flipV="false" rot="-2533475">
            <a:off x="15547773" y="5749441"/>
            <a:ext cx="3055929" cy="1683539"/>
          </a:xfrm>
          <a:custGeom>
            <a:avLst/>
            <a:gdLst/>
            <a:ahLst/>
            <a:cxnLst/>
            <a:rect r="r" b="b" t="t" l="l"/>
            <a:pathLst>
              <a:path h="1683539" w="3055929">
                <a:moveTo>
                  <a:pt x="0" y="0"/>
                </a:moveTo>
                <a:lnTo>
                  <a:pt x="3055929" y="0"/>
                </a:lnTo>
                <a:lnTo>
                  <a:pt x="3055929" y="1683539"/>
                </a:lnTo>
                <a:lnTo>
                  <a:pt x="0" y="1683539"/>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7" id="7"/>
          <p:cNvGrpSpPr/>
          <p:nvPr/>
        </p:nvGrpSpPr>
        <p:grpSpPr>
          <a:xfrm rot="0">
            <a:off x="627760" y="575776"/>
            <a:ext cx="16892904" cy="9200662"/>
            <a:chOff x="0" y="0"/>
            <a:chExt cx="7691894" cy="4189364"/>
          </a:xfrm>
        </p:grpSpPr>
        <p:sp>
          <p:nvSpPr>
            <p:cNvPr name="Freeform 8" id="8"/>
            <p:cNvSpPr/>
            <p:nvPr/>
          </p:nvSpPr>
          <p:spPr>
            <a:xfrm flipH="false" flipV="false" rot="0">
              <a:off x="0" y="0"/>
              <a:ext cx="7691894" cy="4189364"/>
            </a:xfrm>
            <a:custGeom>
              <a:avLst/>
              <a:gdLst/>
              <a:ahLst/>
              <a:cxnLst/>
              <a:rect r="r" b="b" t="t" l="l"/>
              <a:pathLst>
                <a:path h="4189364" w="7691894">
                  <a:moveTo>
                    <a:pt x="15582" y="0"/>
                  </a:moveTo>
                  <a:lnTo>
                    <a:pt x="7676312" y="0"/>
                  </a:lnTo>
                  <a:cubicBezTo>
                    <a:pt x="7680444" y="0"/>
                    <a:pt x="7684408" y="1642"/>
                    <a:pt x="7687330" y="4564"/>
                  </a:cubicBezTo>
                  <a:cubicBezTo>
                    <a:pt x="7690252" y="7486"/>
                    <a:pt x="7691894" y="11449"/>
                    <a:pt x="7691894" y="15582"/>
                  </a:cubicBezTo>
                  <a:lnTo>
                    <a:pt x="7691894" y="4173782"/>
                  </a:lnTo>
                  <a:cubicBezTo>
                    <a:pt x="7691894" y="4177914"/>
                    <a:pt x="7690252" y="4181878"/>
                    <a:pt x="7687330" y="4184800"/>
                  </a:cubicBezTo>
                  <a:cubicBezTo>
                    <a:pt x="7684408" y="4187722"/>
                    <a:pt x="7680444" y="4189364"/>
                    <a:pt x="7676312" y="4189364"/>
                  </a:cubicBezTo>
                  <a:lnTo>
                    <a:pt x="15582" y="4189364"/>
                  </a:lnTo>
                  <a:cubicBezTo>
                    <a:pt x="6976" y="4189364"/>
                    <a:pt x="0" y="4182387"/>
                    <a:pt x="0" y="4173782"/>
                  </a:cubicBezTo>
                  <a:lnTo>
                    <a:pt x="0" y="15582"/>
                  </a:lnTo>
                  <a:cubicBezTo>
                    <a:pt x="0" y="6976"/>
                    <a:pt x="6976" y="0"/>
                    <a:pt x="15582" y="0"/>
                  </a:cubicBezTo>
                  <a:close/>
                </a:path>
              </a:pathLst>
            </a:custGeom>
            <a:solidFill>
              <a:srgbClr val="FFFEF7"/>
            </a:solidFill>
            <a:ln w="47625" cap="rnd">
              <a:solidFill>
                <a:srgbClr val="000000"/>
              </a:solidFill>
              <a:prstDash val="solid"/>
              <a:round/>
            </a:ln>
          </p:spPr>
        </p:sp>
        <p:sp>
          <p:nvSpPr>
            <p:cNvPr name="TextBox 9" id="9"/>
            <p:cNvSpPr txBox="true"/>
            <p:nvPr/>
          </p:nvSpPr>
          <p:spPr>
            <a:xfrm>
              <a:off x="0" y="-9525"/>
              <a:ext cx="7691894" cy="4198889"/>
            </a:xfrm>
            <a:prstGeom prst="rect">
              <a:avLst/>
            </a:prstGeom>
          </p:spPr>
          <p:txBody>
            <a:bodyPr anchor="ctr" rtlCol="false" tIns="0" lIns="0" bIns="0" rIns="0"/>
            <a:lstStyle/>
            <a:p>
              <a:pPr algn="ctr" marL="0" indent="0" lvl="0">
                <a:lnSpc>
                  <a:spcPts val="700"/>
                </a:lnSpc>
                <a:spcBef>
                  <a:spcPct val="0"/>
                </a:spcBef>
              </a:pPr>
            </a:p>
          </p:txBody>
        </p:sp>
      </p:grpSp>
      <p:sp>
        <p:nvSpPr>
          <p:cNvPr name="TextBox 10" id="10"/>
          <p:cNvSpPr txBox="true"/>
          <p:nvPr/>
        </p:nvSpPr>
        <p:spPr>
          <a:xfrm rot="0">
            <a:off x="898018" y="711195"/>
            <a:ext cx="16491964" cy="1464945"/>
          </a:xfrm>
          <a:prstGeom prst="rect">
            <a:avLst/>
          </a:prstGeom>
        </p:spPr>
        <p:txBody>
          <a:bodyPr anchor="t" rtlCol="false" tIns="0" lIns="0" bIns="0" rIns="0">
            <a:spAutoFit/>
          </a:bodyPr>
          <a:lstStyle/>
          <a:p>
            <a:pPr algn="ctr" marL="0" indent="0" lvl="0">
              <a:lnSpc>
                <a:spcPts val="5880"/>
              </a:lnSpc>
              <a:spcBef>
                <a:spcPct val="0"/>
              </a:spcBef>
            </a:pPr>
            <a:r>
              <a:rPr lang="en-US" sz="4200">
                <a:solidFill>
                  <a:srgbClr val="000000"/>
                </a:solidFill>
                <a:latin typeface="Repo Bold Bold"/>
              </a:rPr>
              <a:t>The Raspberry Pi Platform and Python Programming for the Raspberry Pi</a:t>
            </a:r>
          </a:p>
        </p:txBody>
      </p:sp>
      <p:sp>
        <p:nvSpPr>
          <p:cNvPr name="TextBox 11" id="11"/>
          <p:cNvSpPr txBox="true"/>
          <p:nvPr/>
        </p:nvSpPr>
        <p:spPr>
          <a:xfrm rot="0">
            <a:off x="1050693" y="2521813"/>
            <a:ext cx="16047037" cy="5434330"/>
          </a:xfrm>
          <a:prstGeom prst="rect">
            <a:avLst/>
          </a:prstGeom>
        </p:spPr>
        <p:txBody>
          <a:bodyPr anchor="t" rtlCol="false" tIns="0" lIns="0" bIns="0" rIns="0">
            <a:spAutoFit/>
          </a:bodyPr>
          <a:lstStyle/>
          <a:p>
            <a:pPr algn="just">
              <a:lnSpc>
                <a:spcPts val="3919"/>
              </a:lnSpc>
            </a:pPr>
            <a:r>
              <a:rPr lang="en-US" sz="2799" spc="-27">
                <a:solidFill>
                  <a:srgbClr val="000000"/>
                </a:solidFill>
                <a:latin typeface="DM Sans"/>
                <a:ea typeface="DM Sans"/>
              </a:rPr>
              <a:t>制正在執行的程式，確保資源的有效利用。學習GUI，則是能夠讓操作更加輕鬆和方便。</a:t>
            </a:r>
          </a:p>
          <a:p>
            <a:pPr algn="just">
              <a:lnSpc>
                <a:spcPts val="3919"/>
              </a:lnSpc>
            </a:pPr>
          </a:p>
          <a:p>
            <a:pPr algn="just">
              <a:lnSpc>
                <a:spcPts val="3919"/>
              </a:lnSpc>
            </a:pPr>
            <a:r>
              <a:rPr lang="en-US" sz="2799" spc="-27">
                <a:solidFill>
                  <a:srgbClr val="000000"/>
                </a:solidFill>
                <a:latin typeface="DM Sans"/>
                <a:ea typeface="DM Sans"/>
              </a:rPr>
              <a:t>第三週：Python程式設計入門</a:t>
            </a:r>
          </a:p>
          <a:p>
            <a:pPr algn="just">
              <a:lnSpc>
                <a:spcPts val="3919"/>
              </a:lnSpc>
            </a:pPr>
            <a:r>
              <a:rPr lang="en-US" sz="2799" spc="-27">
                <a:solidFill>
                  <a:srgbClr val="000000"/>
                </a:solidFill>
                <a:latin typeface="DM Sans"/>
                <a:ea typeface="DM Sans"/>
              </a:rPr>
              <a:t>第三週課程開始介紹Python程式設計的內容。我們從設置Python環境開始，然後學習了基本的表達式。這些Python基礎是使用Raspberry Pi製作專案的必備能力。接下來，IAN老師介紹了字符串操作、函式定義和函式參考，這些知識讓我們能夠處理字串資料，並精簡程式的架構。</a:t>
            </a:r>
          </a:p>
          <a:p>
            <a:pPr algn="just">
              <a:lnSpc>
                <a:spcPts val="3919"/>
              </a:lnSpc>
            </a:pPr>
          </a:p>
          <a:p>
            <a:pPr algn="just">
              <a:lnSpc>
                <a:spcPts val="3919"/>
              </a:lnSpc>
            </a:pPr>
            <a:r>
              <a:rPr lang="en-US" sz="2799" spc="-27">
                <a:solidFill>
                  <a:srgbClr val="000000"/>
                </a:solidFill>
                <a:latin typeface="DM Sans"/>
                <a:ea typeface="DM Sans"/>
              </a:rPr>
              <a:t>第四週：lists和控制流程</a:t>
            </a:r>
          </a:p>
          <a:p>
            <a:pPr algn="just" marL="0" indent="0" lvl="0">
              <a:lnSpc>
                <a:spcPts val="3919"/>
              </a:lnSpc>
              <a:spcBef>
                <a:spcPct val="0"/>
              </a:spcBef>
            </a:pPr>
            <a:r>
              <a:rPr lang="en-US" sz="2799" spc="-27">
                <a:solidFill>
                  <a:srgbClr val="000000"/>
                </a:solidFill>
                <a:latin typeface="DM Sans"/>
                <a:ea typeface="DM Sans"/>
              </a:rPr>
              <a:t>最後一週，我們學習了lists的使用方法和控制流程的概念。lists是一種非常靈活的資料結構，我們可以用append()或remove()來增減其中的元素，也可以用sort()來排序，而且lists還能包含不同類型的元素。控制流程部分包括條件判斷和迴圈，這些概念是實現程式邏輯的重要基礎。</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1757656">
            <a:off x="13036810" y="8162289"/>
            <a:ext cx="8967709" cy="2903296"/>
          </a:xfrm>
          <a:custGeom>
            <a:avLst/>
            <a:gdLst/>
            <a:ahLst/>
            <a:cxnLst/>
            <a:rect r="r" b="b" t="t" l="l"/>
            <a:pathLst>
              <a:path h="2903296" w="8967709">
                <a:moveTo>
                  <a:pt x="0" y="0"/>
                </a:moveTo>
                <a:lnTo>
                  <a:pt x="8967709" y="0"/>
                </a:lnTo>
                <a:lnTo>
                  <a:pt x="8967709" y="2903296"/>
                </a:lnTo>
                <a:lnTo>
                  <a:pt x="0" y="29032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803307" y="-985123"/>
            <a:ext cx="3664013" cy="3564086"/>
          </a:xfrm>
          <a:custGeom>
            <a:avLst/>
            <a:gdLst/>
            <a:ahLst/>
            <a:cxnLst/>
            <a:rect r="r" b="b" t="t" l="l"/>
            <a:pathLst>
              <a:path h="3564086" w="3664013">
                <a:moveTo>
                  <a:pt x="0" y="0"/>
                </a:moveTo>
                <a:lnTo>
                  <a:pt x="3664014" y="0"/>
                </a:lnTo>
                <a:lnTo>
                  <a:pt x="3664014" y="3564086"/>
                </a:lnTo>
                <a:lnTo>
                  <a:pt x="0" y="356408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6163156" y="914627"/>
            <a:ext cx="912582" cy="228145"/>
          </a:xfrm>
          <a:custGeom>
            <a:avLst/>
            <a:gdLst/>
            <a:ahLst/>
            <a:cxnLst/>
            <a:rect r="r" b="b" t="t" l="l"/>
            <a:pathLst>
              <a:path h="228145" w="912582">
                <a:moveTo>
                  <a:pt x="0" y="0"/>
                </a:moveTo>
                <a:lnTo>
                  <a:pt x="912581" y="0"/>
                </a:lnTo>
                <a:lnTo>
                  <a:pt x="912581" y="228146"/>
                </a:lnTo>
                <a:lnTo>
                  <a:pt x="0" y="22814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false" flipV="false" rot="-2533475">
            <a:off x="15547773" y="5749441"/>
            <a:ext cx="3055929" cy="1683539"/>
          </a:xfrm>
          <a:custGeom>
            <a:avLst/>
            <a:gdLst/>
            <a:ahLst/>
            <a:cxnLst/>
            <a:rect r="r" b="b" t="t" l="l"/>
            <a:pathLst>
              <a:path h="1683539" w="3055929">
                <a:moveTo>
                  <a:pt x="0" y="0"/>
                </a:moveTo>
                <a:lnTo>
                  <a:pt x="3055929" y="0"/>
                </a:lnTo>
                <a:lnTo>
                  <a:pt x="3055929" y="1683539"/>
                </a:lnTo>
                <a:lnTo>
                  <a:pt x="0" y="1683539"/>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7" id="7"/>
          <p:cNvGrpSpPr/>
          <p:nvPr/>
        </p:nvGrpSpPr>
        <p:grpSpPr>
          <a:xfrm rot="0">
            <a:off x="627760" y="575776"/>
            <a:ext cx="16892904" cy="9200662"/>
            <a:chOff x="0" y="0"/>
            <a:chExt cx="7691894" cy="4189364"/>
          </a:xfrm>
        </p:grpSpPr>
        <p:sp>
          <p:nvSpPr>
            <p:cNvPr name="Freeform 8" id="8"/>
            <p:cNvSpPr/>
            <p:nvPr/>
          </p:nvSpPr>
          <p:spPr>
            <a:xfrm flipH="false" flipV="false" rot="0">
              <a:off x="0" y="0"/>
              <a:ext cx="7691894" cy="4189364"/>
            </a:xfrm>
            <a:custGeom>
              <a:avLst/>
              <a:gdLst/>
              <a:ahLst/>
              <a:cxnLst/>
              <a:rect r="r" b="b" t="t" l="l"/>
              <a:pathLst>
                <a:path h="4189364" w="7691894">
                  <a:moveTo>
                    <a:pt x="15582" y="0"/>
                  </a:moveTo>
                  <a:lnTo>
                    <a:pt x="7676312" y="0"/>
                  </a:lnTo>
                  <a:cubicBezTo>
                    <a:pt x="7680444" y="0"/>
                    <a:pt x="7684408" y="1642"/>
                    <a:pt x="7687330" y="4564"/>
                  </a:cubicBezTo>
                  <a:cubicBezTo>
                    <a:pt x="7690252" y="7486"/>
                    <a:pt x="7691894" y="11449"/>
                    <a:pt x="7691894" y="15582"/>
                  </a:cubicBezTo>
                  <a:lnTo>
                    <a:pt x="7691894" y="4173782"/>
                  </a:lnTo>
                  <a:cubicBezTo>
                    <a:pt x="7691894" y="4177914"/>
                    <a:pt x="7690252" y="4181878"/>
                    <a:pt x="7687330" y="4184800"/>
                  </a:cubicBezTo>
                  <a:cubicBezTo>
                    <a:pt x="7684408" y="4187722"/>
                    <a:pt x="7680444" y="4189364"/>
                    <a:pt x="7676312" y="4189364"/>
                  </a:cubicBezTo>
                  <a:lnTo>
                    <a:pt x="15582" y="4189364"/>
                  </a:lnTo>
                  <a:cubicBezTo>
                    <a:pt x="6976" y="4189364"/>
                    <a:pt x="0" y="4182387"/>
                    <a:pt x="0" y="4173782"/>
                  </a:cubicBezTo>
                  <a:lnTo>
                    <a:pt x="0" y="15582"/>
                  </a:lnTo>
                  <a:cubicBezTo>
                    <a:pt x="0" y="6976"/>
                    <a:pt x="6976" y="0"/>
                    <a:pt x="15582" y="0"/>
                  </a:cubicBezTo>
                  <a:close/>
                </a:path>
              </a:pathLst>
            </a:custGeom>
            <a:solidFill>
              <a:srgbClr val="FFFEF7"/>
            </a:solidFill>
            <a:ln w="47625" cap="rnd">
              <a:solidFill>
                <a:srgbClr val="000000"/>
              </a:solidFill>
              <a:prstDash val="solid"/>
              <a:round/>
            </a:ln>
          </p:spPr>
        </p:sp>
        <p:sp>
          <p:nvSpPr>
            <p:cNvPr name="TextBox 9" id="9"/>
            <p:cNvSpPr txBox="true"/>
            <p:nvPr/>
          </p:nvSpPr>
          <p:spPr>
            <a:xfrm>
              <a:off x="0" y="-9525"/>
              <a:ext cx="7691894" cy="4198889"/>
            </a:xfrm>
            <a:prstGeom prst="rect">
              <a:avLst/>
            </a:prstGeom>
          </p:spPr>
          <p:txBody>
            <a:bodyPr anchor="ctr" rtlCol="false" tIns="0" lIns="0" bIns="0" rIns="0"/>
            <a:lstStyle/>
            <a:p>
              <a:pPr algn="ctr" marL="0" indent="0" lvl="0">
                <a:lnSpc>
                  <a:spcPts val="700"/>
                </a:lnSpc>
                <a:spcBef>
                  <a:spcPct val="0"/>
                </a:spcBef>
              </a:pPr>
            </a:p>
          </p:txBody>
        </p:sp>
      </p:grpSp>
      <p:sp>
        <p:nvSpPr>
          <p:cNvPr name="TextBox 10" id="10"/>
          <p:cNvSpPr txBox="true"/>
          <p:nvPr/>
        </p:nvSpPr>
        <p:spPr>
          <a:xfrm rot="0">
            <a:off x="898018" y="711195"/>
            <a:ext cx="16491964" cy="721995"/>
          </a:xfrm>
          <a:prstGeom prst="rect">
            <a:avLst/>
          </a:prstGeom>
        </p:spPr>
        <p:txBody>
          <a:bodyPr anchor="t" rtlCol="false" tIns="0" lIns="0" bIns="0" rIns="0">
            <a:spAutoFit/>
          </a:bodyPr>
          <a:lstStyle/>
          <a:p>
            <a:pPr algn="ctr" marL="0" indent="0" lvl="0">
              <a:lnSpc>
                <a:spcPts val="5880"/>
              </a:lnSpc>
              <a:spcBef>
                <a:spcPct val="0"/>
              </a:spcBef>
            </a:pPr>
            <a:r>
              <a:rPr lang="en-US" sz="4200">
                <a:solidFill>
                  <a:srgbClr val="000000"/>
                </a:solidFill>
                <a:latin typeface="Repo Bold Bold"/>
              </a:rPr>
              <a:t>Interfacing with the Raspberry Pi</a:t>
            </a:r>
          </a:p>
        </p:txBody>
      </p:sp>
      <p:sp>
        <p:nvSpPr>
          <p:cNvPr name="TextBox 11" id="11"/>
          <p:cNvSpPr txBox="true"/>
          <p:nvPr/>
        </p:nvSpPr>
        <p:spPr>
          <a:xfrm rot="0">
            <a:off x="1028700" y="1654810"/>
            <a:ext cx="16047037" cy="7910830"/>
          </a:xfrm>
          <a:prstGeom prst="rect">
            <a:avLst/>
          </a:prstGeom>
        </p:spPr>
        <p:txBody>
          <a:bodyPr anchor="t" rtlCol="false" tIns="0" lIns="0" bIns="0" rIns="0">
            <a:spAutoFit/>
          </a:bodyPr>
          <a:lstStyle/>
          <a:p>
            <a:pPr algn="just">
              <a:lnSpc>
                <a:spcPts val="3919"/>
              </a:lnSpc>
            </a:pPr>
            <a:r>
              <a:rPr lang="en-US" sz="2799" spc="-27">
                <a:solidFill>
                  <a:srgbClr val="000000"/>
                </a:solidFill>
                <a:ea typeface="DM Sans"/>
              </a:rPr>
              <a:t>第一週：網路基礎知識</a:t>
            </a:r>
          </a:p>
          <a:p>
            <a:pPr algn="just">
              <a:lnSpc>
                <a:spcPts val="3919"/>
              </a:lnSpc>
            </a:pPr>
            <a:r>
              <a:rPr lang="en-US" sz="2799" spc="-27">
                <a:solidFill>
                  <a:srgbClr val="000000"/>
                </a:solidFill>
                <a:latin typeface="DM Sans"/>
                <a:ea typeface="DM Sans"/>
              </a:rPr>
              <a:t>進入新課程的第一週，我們學習了網路相關的基礎知識。首先，IAN介紹了SSH（Secure Shell）。SSH是一種用於在不安全的網絡上安全進行系統管理和檔案傳輸的協定。通過學習如何使用SSH來遠端登錄Raspberry Pi，我們可以在不同的網絡環境中安全地操作主機。接下來，IAN深入講解了SSH的細節，包括SSH server和client的運作方式，如何生成和管理SSH金鑰等。這些內容讓我們對網路中的加密通訊方式有了基本的概念。本週還介紹了Internet Protocols（網際網路協定），這是網路中最重要的協定之一。IP地址就是透過這個協定管理的，所有主機間的通訊基本上都是利用這個協定完成的。課程還提到了DNS（域名系統），這是一種將域名（例如.edu或.com）轉換為數字IP地址的協定。當我們的電腦要瀏覽網站時，會先將請求發送到DNS伺服器，然後伺服器根據域名查詢對應的IP地址。</a:t>
            </a:r>
          </a:p>
          <a:p>
            <a:pPr algn="just">
              <a:lnSpc>
                <a:spcPts val="3919"/>
              </a:lnSpc>
            </a:pPr>
          </a:p>
          <a:p>
            <a:pPr algn="just">
              <a:lnSpc>
                <a:spcPts val="3919"/>
              </a:lnSpc>
            </a:pPr>
            <a:r>
              <a:rPr lang="en-US" sz="2799" spc="-27">
                <a:solidFill>
                  <a:srgbClr val="000000"/>
                </a:solidFill>
                <a:latin typeface="DM Sans"/>
                <a:ea typeface="DM Sans"/>
              </a:rPr>
              <a:t>第二週：Client-Server概念與通訊技術</a:t>
            </a:r>
          </a:p>
          <a:p>
            <a:pPr algn="just" marL="0" indent="0" lvl="0">
              <a:lnSpc>
                <a:spcPts val="3919"/>
              </a:lnSpc>
              <a:spcBef>
                <a:spcPct val="0"/>
              </a:spcBef>
            </a:pPr>
            <a:r>
              <a:rPr lang="en-US" sz="2799" spc="-27">
                <a:solidFill>
                  <a:srgbClr val="000000"/>
                </a:solidFill>
                <a:latin typeface="DM Sans"/>
                <a:ea typeface="DM Sans"/>
              </a:rPr>
              <a:t>第二週主要延伸介紹了client-server的概念和其他通訊知識。IAN首先講解了Sockets。Sockets是不同主機之間交換資訊的端口，類似於收發信件的郵筒。我們學習了如何使用Python來創建Sockets，並通過它們來發送和接收數據。這涉及到client-server的觀念，server在背景中運行，接收到client的請求後再將處理後的結果回傳。此外IAN還介紹了異常處理方法。在實際的網絡通訊中，可能會遇到各種錯誤，如無法連接伺服器或數據傳輸中斷。我們學習了如何使用try和except來捕捉和處理這些預期外的錯誤。</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1757656">
            <a:off x="13036810" y="8162289"/>
            <a:ext cx="8967709" cy="2903296"/>
          </a:xfrm>
          <a:custGeom>
            <a:avLst/>
            <a:gdLst/>
            <a:ahLst/>
            <a:cxnLst/>
            <a:rect r="r" b="b" t="t" l="l"/>
            <a:pathLst>
              <a:path h="2903296" w="8967709">
                <a:moveTo>
                  <a:pt x="0" y="0"/>
                </a:moveTo>
                <a:lnTo>
                  <a:pt x="8967709" y="0"/>
                </a:lnTo>
                <a:lnTo>
                  <a:pt x="8967709" y="2903296"/>
                </a:lnTo>
                <a:lnTo>
                  <a:pt x="0" y="29032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803307" y="-985123"/>
            <a:ext cx="3664013" cy="3564086"/>
          </a:xfrm>
          <a:custGeom>
            <a:avLst/>
            <a:gdLst/>
            <a:ahLst/>
            <a:cxnLst/>
            <a:rect r="r" b="b" t="t" l="l"/>
            <a:pathLst>
              <a:path h="3564086" w="3664013">
                <a:moveTo>
                  <a:pt x="0" y="0"/>
                </a:moveTo>
                <a:lnTo>
                  <a:pt x="3664014" y="0"/>
                </a:lnTo>
                <a:lnTo>
                  <a:pt x="3664014" y="3564086"/>
                </a:lnTo>
                <a:lnTo>
                  <a:pt x="0" y="356408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6163156" y="914627"/>
            <a:ext cx="912582" cy="228145"/>
          </a:xfrm>
          <a:custGeom>
            <a:avLst/>
            <a:gdLst/>
            <a:ahLst/>
            <a:cxnLst/>
            <a:rect r="r" b="b" t="t" l="l"/>
            <a:pathLst>
              <a:path h="228145" w="912582">
                <a:moveTo>
                  <a:pt x="0" y="0"/>
                </a:moveTo>
                <a:lnTo>
                  <a:pt x="912581" y="0"/>
                </a:lnTo>
                <a:lnTo>
                  <a:pt x="912581" y="228146"/>
                </a:lnTo>
                <a:lnTo>
                  <a:pt x="0" y="22814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false" flipV="false" rot="-2533475">
            <a:off x="15547773" y="5749441"/>
            <a:ext cx="3055929" cy="1683539"/>
          </a:xfrm>
          <a:custGeom>
            <a:avLst/>
            <a:gdLst/>
            <a:ahLst/>
            <a:cxnLst/>
            <a:rect r="r" b="b" t="t" l="l"/>
            <a:pathLst>
              <a:path h="1683539" w="3055929">
                <a:moveTo>
                  <a:pt x="0" y="0"/>
                </a:moveTo>
                <a:lnTo>
                  <a:pt x="3055929" y="0"/>
                </a:lnTo>
                <a:lnTo>
                  <a:pt x="3055929" y="1683539"/>
                </a:lnTo>
                <a:lnTo>
                  <a:pt x="0" y="1683539"/>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7" id="7"/>
          <p:cNvGrpSpPr/>
          <p:nvPr/>
        </p:nvGrpSpPr>
        <p:grpSpPr>
          <a:xfrm rot="0">
            <a:off x="627760" y="575776"/>
            <a:ext cx="16892904" cy="9200662"/>
            <a:chOff x="0" y="0"/>
            <a:chExt cx="7691894" cy="4189364"/>
          </a:xfrm>
        </p:grpSpPr>
        <p:sp>
          <p:nvSpPr>
            <p:cNvPr name="Freeform 8" id="8"/>
            <p:cNvSpPr/>
            <p:nvPr/>
          </p:nvSpPr>
          <p:spPr>
            <a:xfrm flipH="false" flipV="false" rot="0">
              <a:off x="0" y="0"/>
              <a:ext cx="7691894" cy="4189364"/>
            </a:xfrm>
            <a:custGeom>
              <a:avLst/>
              <a:gdLst/>
              <a:ahLst/>
              <a:cxnLst/>
              <a:rect r="r" b="b" t="t" l="l"/>
              <a:pathLst>
                <a:path h="4189364" w="7691894">
                  <a:moveTo>
                    <a:pt x="15582" y="0"/>
                  </a:moveTo>
                  <a:lnTo>
                    <a:pt x="7676312" y="0"/>
                  </a:lnTo>
                  <a:cubicBezTo>
                    <a:pt x="7680444" y="0"/>
                    <a:pt x="7684408" y="1642"/>
                    <a:pt x="7687330" y="4564"/>
                  </a:cubicBezTo>
                  <a:cubicBezTo>
                    <a:pt x="7690252" y="7486"/>
                    <a:pt x="7691894" y="11449"/>
                    <a:pt x="7691894" y="15582"/>
                  </a:cubicBezTo>
                  <a:lnTo>
                    <a:pt x="7691894" y="4173782"/>
                  </a:lnTo>
                  <a:cubicBezTo>
                    <a:pt x="7691894" y="4177914"/>
                    <a:pt x="7690252" y="4181878"/>
                    <a:pt x="7687330" y="4184800"/>
                  </a:cubicBezTo>
                  <a:cubicBezTo>
                    <a:pt x="7684408" y="4187722"/>
                    <a:pt x="7680444" y="4189364"/>
                    <a:pt x="7676312" y="4189364"/>
                  </a:cubicBezTo>
                  <a:lnTo>
                    <a:pt x="15582" y="4189364"/>
                  </a:lnTo>
                  <a:cubicBezTo>
                    <a:pt x="6976" y="4189364"/>
                    <a:pt x="0" y="4182387"/>
                    <a:pt x="0" y="4173782"/>
                  </a:cubicBezTo>
                  <a:lnTo>
                    <a:pt x="0" y="15582"/>
                  </a:lnTo>
                  <a:cubicBezTo>
                    <a:pt x="0" y="6976"/>
                    <a:pt x="6976" y="0"/>
                    <a:pt x="15582" y="0"/>
                  </a:cubicBezTo>
                  <a:close/>
                </a:path>
              </a:pathLst>
            </a:custGeom>
            <a:solidFill>
              <a:srgbClr val="FFFEF7"/>
            </a:solidFill>
            <a:ln w="47625" cap="rnd">
              <a:solidFill>
                <a:srgbClr val="000000"/>
              </a:solidFill>
              <a:prstDash val="solid"/>
              <a:round/>
            </a:ln>
          </p:spPr>
        </p:sp>
        <p:sp>
          <p:nvSpPr>
            <p:cNvPr name="TextBox 9" id="9"/>
            <p:cNvSpPr txBox="true"/>
            <p:nvPr/>
          </p:nvSpPr>
          <p:spPr>
            <a:xfrm>
              <a:off x="0" y="-9525"/>
              <a:ext cx="7691894" cy="4198889"/>
            </a:xfrm>
            <a:prstGeom prst="rect">
              <a:avLst/>
            </a:prstGeom>
          </p:spPr>
          <p:txBody>
            <a:bodyPr anchor="ctr" rtlCol="false" tIns="0" lIns="0" bIns="0" rIns="0"/>
            <a:lstStyle/>
            <a:p>
              <a:pPr algn="ctr" marL="0" indent="0" lvl="0">
                <a:lnSpc>
                  <a:spcPts val="700"/>
                </a:lnSpc>
                <a:spcBef>
                  <a:spcPct val="0"/>
                </a:spcBef>
              </a:pPr>
            </a:p>
          </p:txBody>
        </p:sp>
      </p:grpSp>
      <p:sp>
        <p:nvSpPr>
          <p:cNvPr name="TextBox 10" id="10"/>
          <p:cNvSpPr txBox="true"/>
          <p:nvPr/>
        </p:nvSpPr>
        <p:spPr>
          <a:xfrm rot="0">
            <a:off x="898018" y="711195"/>
            <a:ext cx="16491964" cy="721995"/>
          </a:xfrm>
          <a:prstGeom prst="rect">
            <a:avLst/>
          </a:prstGeom>
        </p:spPr>
        <p:txBody>
          <a:bodyPr anchor="t" rtlCol="false" tIns="0" lIns="0" bIns="0" rIns="0">
            <a:spAutoFit/>
          </a:bodyPr>
          <a:lstStyle/>
          <a:p>
            <a:pPr algn="ctr" marL="0" indent="0" lvl="0">
              <a:lnSpc>
                <a:spcPts val="5880"/>
              </a:lnSpc>
              <a:spcBef>
                <a:spcPct val="0"/>
              </a:spcBef>
            </a:pPr>
            <a:r>
              <a:rPr lang="en-US" sz="4200">
                <a:solidFill>
                  <a:srgbClr val="000000"/>
                </a:solidFill>
                <a:latin typeface="Repo Bold Bold"/>
              </a:rPr>
              <a:t>Interfacing with the Raspberry Pi</a:t>
            </a:r>
          </a:p>
        </p:txBody>
      </p:sp>
      <p:sp>
        <p:nvSpPr>
          <p:cNvPr name="TextBox 11" id="11"/>
          <p:cNvSpPr txBox="true"/>
          <p:nvPr/>
        </p:nvSpPr>
        <p:spPr>
          <a:xfrm rot="0">
            <a:off x="1212263" y="1427059"/>
            <a:ext cx="16047037" cy="7910830"/>
          </a:xfrm>
          <a:prstGeom prst="rect">
            <a:avLst/>
          </a:prstGeom>
        </p:spPr>
        <p:txBody>
          <a:bodyPr anchor="t" rtlCol="false" tIns="0" lIns="0" bIns="0" rIns="0">
            <a:spAutoFit/>
          </a:bodyPr>
          <a:lstStyle/>
          <a:p>
            <a:pPr algn="just">
              <a:lnSpc>
                <a:spcPts val="3919"/>
              </a:lnSpc>
            </a:pPr>
            <a:r>
              <a:rPr lang="en-US" sz="2799" spc="-27">
                <a:solidFill>
                  <a:srgbClr val="000000"/>
                </a:solidFill>
                <a:latin typeface="DM Sans"/>
                <a:ea typeface="DM Sans"/>
              </a:rPr>
              <a:t>第三週：網路函式庫與API應用</a:t>
            </a:r>
          </a:p>
          <a:p>
            <a:pPr algn="just">
              <a:lnSpc>
                <a:spcPts val="3919"/>
              </a:lnSpc>
            </a:pPr>
            <a:r>
              <a:rPr lang="en-US" sz="2799" spc="-27">
                <a:solidFill>
                  <a:srgbClr val="000000"/>
                </a:solidFill>
                <a:latin typeface="DM Sans"/>
                <a:ea typeface="DM Sans"/>
              </a:rPr>
              <a:t>第三週，IAN帶領我們認識了不同的網路函式庫，包括HTTP和SMTP等。這些函式庫讓我們更輕鬆地與網路服務通訊，省去了自己編寫socket程式的麻煩。例如，使用http.client函式庫，我們可以輕鬆地發送HTTP請求並處理伺服器回應的資料，而不必深入了解HTTP協定的每個細節。接下來以Twitter為例，學習了如何使用公共API來與網路服務互動，包括註冊帳號、發送推文以及回覆推文。這部分非常有趣，因為我們能夠實際操作並看到程式如何與Twitter進行通訊。</a:t>
            </a:r>
          </a:p>
          <a:p>
            <a:pPr algn="just">
              <a:lnSpc>
                <a:spcPts val="3919"/>
              </a:lnSpc>
            </a:pPr>
          </a:p>
          <a:p>
            <a:pPr algn="just">
              <a:lnSpc>
                <a:spcPts val="3919"/>
              </a:lnSpc>
            </a:pPr>
            <a:r>
              <a:rPr lang="en-US" sz="2799" spc="-27">
                <a:solidFill>
                  <a:srgbClr val="000000"/>
                </a:solidFill>
                <a:ea typeface="DM Sans"/>
              </a:rPr>
              <a:t>第四週：樹莓派相機模組與伺服馬達控制</a:t>
            </a:r>
          </a:p>
          <a:p>
            <a:pPr algn="just">
              <a:lnSpc>
                <a:spcPts val="3919"/>
              </a:lnSpc>
            </a:pPr>
            <a:r>
              <a:rPr lang="en-US" sz="2799" spc="-27">
                <a:solidFill>
                  <a:srgbClr val="000000"/>
                </a:solidFill>
                <a:latin typeface="DM Sans"/>
                <a:ea typeface="DM Sans"/>
              </a:rPr>
              <a:t>最後一週的內容主要集中在如何使用樹莓派的相機模組和伺服馬達控制。我們學習了相機模組的設置、使用PiCamera函式庫來捕捉影像，以及控制伺服馬達的程式。首先IAN講解了如何安裝相機模組，並實際示範了如何拍攝靜態照片和錄製影片，讓我們對相機操作有了基本認識。接下來的重點是伺服馬達控制，主要是通過PWM來控制伺服馬達的角度。IAN詳細解釋了PWM的基本原理，並示範了如何在樹莓派上生成PWM信號。</a:t>
            </a:r>
          </a:p>
          <a:p>
            <a:pPr algn="just">
              <a:lnSpc>
                <a:spcPts val="3919"/>
              </a:lnSpc>
            </a:pPr>
          </a:p>
          <a:p>
            <a:pPr algn="just" marL="0" indent="0" lvl="0">
              <a:lnSpc>
                <a:spcPts val="3919"/>
              </a:lnSpc>
              <a:spcBef>
                <a:spcPct val="0"/>
              </a:spcBef>
            </a:pPr>
            <a:r>
              <a:rPr lang="en-US" sz="2799" spc="-27">
                <a:solidFill>
                  <a:srgbClr val="000000"/>
                </a:solidFill>
                <a:ea typeface="DM Sans"/>
              </a:rPr>
              <a:t>此外，我們還學習了如何利用程式來控制馬達的旋轉，這對於機械手臂等需要精確控制的硬體應用非常有用。</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3697693" y="2218670"/>
            <a:ext cx="10896012" cy="6728287"/>
          </a:xfrm>
          <a:custGeom>
            <a:avLst/>
            <a:gdLst/>
            <a:ahLst/>
            <a:cxnLst/>
            <a:rect r="r" b="b" t="t" l="l"/>
            <a:pathLst>
              <a:path h="6728287" w="10896012">
                <a:moveTo>
                  <a:pt x="0" y="0"/>
                </a:moveTo>
                <a:lnTo>
                  <a:pt x="10896012" y="0"/>
                </a:lnTo>
                <a:lnTo>
                  <a:pt x="10896012" y="6728287"/>
                </a:lnTo>
                <a:lnTo>
                  <a:pt x="0" y="67282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4169433" y="4331784"/>
            <a:ext cx="9952531" cy="2481861"/>
          </a:xfrm>
          <a:prstGeom prst="rect">
            <a:avLst/>
          </a:prstGeom>
        </p:spPr>
        <p:txBody>
          <a:bodyPr anchor="t" rtlCol="false" tIns="0" lIns="0" bIns="0" rIns="0">
            <a:spAutoFit/>
          </a:bodyPr>
          <a:lstStyle/>
          <a:p>
            <a:pPr algn="ctr" marL="0" indent="0" lvl="0">
              <a:lnSpc>
                <a:spcPts val="20152"/>
              </a:lnSpc>
              <a:spcBef>
                <a:spcPct val="0"/>
              </a:spcBef>
            </a:pPr>
            <a:r>
              <a:rPr lang="en-US" sz="14394">
                <a:solidFill>
                  <a:srgbClr val="000000"/>
                </a:solidFill>
                <a:latin typeface="Repo Bold Bold"/>
              </a:rPr>
              <a:t>Thank you</a:t>
            </a:r>
          </a:p>
        </p:txBody>
      </p:sp>
      <p:sp>
        <p:nvSpPr>
          <p:cNvPr name="Freeform 5" id="5"/>
          <p:cNvSpPr/>
          <p:nvPr/>
        </p:nvSpPr>
        <p:spPr>
          <a:xfrm flipH="false" flipV="false" rot="-1244255">
            <a:off x="12212738" y="6763050"/>
            <a:ext cx="1064640" cy="1758415"/>
          </a:xfrm>
          <a:custGeom>
            <a:avLst/>
            <a:gdLst/>
            <a:ahLst/>
            <a:cxnLst/>
            <a:rect r="r" b="b" t="t" l="l"/>
            <a:pathLst>
              <a:path h="1758415" w="1064640">
                <a:moveTo>
                  <a:pt x="0" y="0"/>
                </a:moveTo>
                <a:lnTo>
                  <a:pt x="1064640" y="0"/>
                </a:lnTo>
                <a:lnTo>
                  <a:pt x="1064640" y="1758415"/>
                </a:lnTo>
                <a:lnTo>
                  <a:pt x="0" y="175841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4727055" y="5729877"/>
            <a:ext cx="4609198" cy="6434160"/>
          </a:xfrm>
          <a:custGeom>
            <a:avLst/>
            <a:gdLst/>
            <a:ahLst/>
            <a:cxnLst/>
            <a:rect r="r" b="b" t="t" l="l"/>
            <a:pathLst>
              <a:path h="6434160" w="4609198">
                <a:moveTo>
                  <a:pt x="0" y="0"/>
                </a:moveTo>
                <a:lnTo>
                  <a:pt x="4609198" y="0"/>
                </a:lnTo>
                <a:lnTo>
                  <a:pt x="4609198" y="6434160"/>
                </a:lnTo>
                <a:lnTo>
                  <a:pt x="0" y="643416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1757656">
            <a:off x="-2268026" y="-422948"/>
            <a:ext cx="8967709" cy="2903296"/>
          </a:xfrm>
          <a:custGeom>
            <a:avLst/>
            <a:gdLst/>
            <a:ahLst/>
            <a:cxnLst/>
            <a:rect r="r" b="b" t="t" l="l"/>
            <a:pathLst>
              <a:path h="2903296" w="8967709">
                <a:moveTo>
                  <a:pt x="0" y="0"/>
                </a:moveTo>
                <a:lnTo>
                  <a:pt x="8967709" y="0"/>
                </a:lnTo>
                <a:lnTo>
                  <a:pt x="8967709" y="2903296"/>
                </a:lnTo>
                <a:lnTo>
                  <a:pt x="0" y="290329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1757656">
            <a:off x="13036810" y="8162289"/>
            <a:ext cx="8967709" cy="2903296"/>
          </a:xfrm>
          <a:custGeom>
            <a:avLst/>
            <a:gdLst/>
            <a:ahLst/>
            <a:cxnLst/>
            <a:rect r="r" b="b" t="t" l="l"/>
            <a:pathLst>
              <a:path h="2903296" w="8967709">
                <a:moveTo>
                  <a:pt x="0" y="0"/>
                </a:moveTo>
                <a:lnTo>
                  <a:pt x="8967709" y="0"/>
                </a:lnTo>
                <a:lnTo>
                  <a:pt x="8967709" y="2903296"/>
                </a:lnTo>
                <a:lnTo>
                  <a:pt x="0" y="29032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803307" y="-985123"/>
            <a:ext cx="3664013" cy="3564086"/>
          </a:xfrm>
          <a:custGeom>
            <a:avLst/>
            <a:gdLst/>
            <a:ahLst/>
            <a:cxnLst/>
            <a:rect r="r" b="b" t="t" l="l"/>
            <a:pathLst>
              <a:path h="3564086" w="3664013">
                <a:moveTo>
                  <a:pt x="0" y="0"/>
                </a:moveTo>
                <a:lnTo>
                  <a:pt x="3664014" y="0"/>
                </a:lnTo>
                <a:lnTo>
                  <a:pt x="3664014" y="3564086"/>
                </a:lnTo>
                <a:lnTo>
                  <a:pt x="0" y="356408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6163156" y="914627"/>
            <a:ext cx="912582" cy="228145"/>
          </a:xfrm>
          <a:custGeom>
            <a:avLst/>
            <a:gdLst/>
            <a:ahLst/>
            <a:cxnLst/>
            <a:rect r="r" b="b" t="t" l="l"/>
            <a:pathLst>
              <a:path h="228145" w="912582">
                <a:moveTo>
                  <a:pt x="0" y="0"/>
                </a:moveTo>
                <a:lnTo>
                  <a:pt x="912581" y="0"/>
                </a:lnTo>
                <a:lnTo>
                  <a:pt x="912581" y="228146"/>
                </a:lnTo>
                <a:lnTo>
                  <a:pt x="0" y="22814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false" flipV="false" rot="-2533475">
            <a:off x="15547773" y="5749441"/>
            <a:ext cx="3055929" cy="1683539"/>
          </a:xfrm>
          <a:custGeom>
            <a:avLst/>
            <a:gdLst/>
            <a:ahLst/>
            <a:cxnLst/>
            <a:rect r="r" b="b" t="t" l="l"/>
            <a:pathLst>
              <a:path h="1683539" w="3055929">
                <a:moveTo>
                  <a:pt x="0" y="0"/>
                </a:moveTo>
                <a:lnTo>
                  <a:pt x="3055929" y="0"/>
                </a:lnTo>
                <a:lnTo>
                  <a:pt x="3055929" y="1683539"/>
                </a:lnTo>
                <a:lnTo>
                  <a:pt x="0" y="1683539"/>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7" id="7"/>
          <p:cNvGrpSpPr/>
          <p:nvPr/>
        </p:nvGrpSpPr>
        <p:grpSpPr>
          <a:xfrm rot="0">
            <a:off x="627760" y="575776"/>
            <a:ext cx="16892904" cy="9200662"/>
            <a:chOff x="0" y="0"/>
            <a:chExt cx="7691894" cy="4189364"/>
          </a:xfrm>
        </p:grpSpPr>
        <p:sp>
          <p:nvSpPr>
            <p:cNvPr name="Freeform 8" id="8"/>
            <p:cNvSpPr/>
            <p:nvPr/>
          </p:nvSpPr>
          <p:spPr>
            <a:xfrm flipH="false" flipV="false" rot="0">
              <a:off x="0" y="0"/>
              <a:ext cx="7691894" cy="4189364"/>
            </a:xfrm>
            <a:custGeom>
              <a:avLst/>
              <a:gdLst/>
              <a:ahLst/>
              <a:cxnLst/>
              <a:rect r="r" b="b" t="t" l="l"/>
              <a:pathLst>
                <a:path h="4189364" w="7691894">
                  <a:moveTo>
                    <a:pt x="15582" y="0"/>
                  </a:moveTo>
                  <a:lnTo>
                    <a:pt x="7676312" y="0"/>
                  </a:lnTo>
                  <a:cubicBezTo>
                    <a:pt x="7680444" y="0"/>
                    <a:pt x="7684408" y="1642"/>
                    <a:pt x="7687330" y="4564"/>
                  </a:cubicBezTo>
                  <a:cubicBezTo>
                    <a:pt x="7690252" y="7486"/>
                    <a:pt x="7691894" y="11449"/>
                    <a:pt x="7691894" y="15582"/>
                  </a:cubicBezTo>
                  <a:lnTo>
                    <a:pt x="7691894" y="4173782"/>
                  </a:lnTo>
                  <a:cubicBezTo>
                    <a:pt x="7691894" y="4177914"/>
                    <a:pt x="7690252" y="4181878"/>
                    <a:pt x="7687330" y="4184800"/>
                  </a:cubicBezTo>
                  <a:cubicBezTo>
                    <a:pt x="7684408" y="4187722"/>
                    <a:pt x="7680444" y="4189364"/>
                    <a:pt x="7676312" y="4189364"/>
                  </a:cubicBezTo>
                  <a:lnTo>
                    <a:pt x="15582" y="4189364"/>
                  </a:lnTo>
                  <a:cubicBezTo>
                    <a:pt x="6976" y="4189364"/>
                    <a:pt x="0" y="4182387"/>
                    <a:pt x="0" y="4173782"/>
                  </a:cubicBezTo>
                  <a:lnTo>
                    <a:pt x="0" y="15582"/>
                  </a:lnTo>
                  <a:cubicBezTo>
                    <a:pt x="0" y="6976"/>
                    <a:pt x="6976" y="0"/>
                    <a:pt x="15582" y="0"/>
                  </a:cubicBezTo>
                  <a:close/>
                </a:path>
              </a:pathLst>
            </a:custGeom>
            <a:solidFill>
              <a:srgbClr val="FFFEF7"/>
            </a:solidFill>
            <a:ln w="47625" cap="rnd">
              <a:solidFill>
                <a:srgbClr val="000000"/>
              </a:solidFill>
              <a:prstDash val="solid"/>
              <a:round/>
            </a:ln>
          </p:spPr>
        </p:sp>
        <p:sp>
          <p:nvSpPr>
            <p:cNvPr name="TextBox 9" id="9"/>
            <p:cNvSpPr txBox="true"/>
            <p:nvPr/>
          </p:nvSpPr>
          <p:spPr>
            <a:xfrm>
              <a:off x="0" y="-9525"/>
              <a:ext cx="7691894" cy="4198889"/>
            </a:xfrm>
            <a:prstGeom prst="rect">
              <a:avLst/>
            </a:prstGeom>
          </p:spPr>
          <p:txBody>
            <a:bodyPr anchor="ctr" rtlCol="false" tIns="0" lIns="0" bIns="0" rIns="0"/>
            <a:lstStyle/>
            <a:p>
              <a:pPr algn="ctr" marL="0" indent="0" lvl="0">
                <a:lnSpc>
                  <a:spcPts val="700"/>
                </a:lnSpc>
                <a:spcBef>
                  <a:spcPct val="0"/>
                </a:spcBef>
              </a:pPr>
            </a:p>
          </p:txBody>
        </p:sp>
      </p:grpSp>
      <p:sp>
        <p:nvSpPr>
          <p:cNvPr name="TextBox 10" id="10"/>
          <p:cNvSpPr txBox="true"/>
          <p:nvPr/>
        </p:nvSpPr>
        <p:spPr>
          <a:xfrm rot="0">
            <a:off x="898018" y="711195"/>
            <a:ext cx="16491964" cy="721995"/>
          </a:xfrm>
          <a:prstGeom prst="rect">
            <a:avLst/>
          </a:prstGeom>
        </p:spPr>
        <p:txBody>
          <a:bodyPr anchor="t" rtlCol="false" tIns="0" lIns="0" bIns="0" rIns="0">
            <a:spAutoFit/>
          </a:bodyPr>
          <a:lstStyle/>
          <a:p>
            <a:pPr algn="ctr" marL="0" indent="0" lvl="0">
              <a:lnSpc>
                <a:spcPts val="5880"/>
              </a:lnSpc>
              <a:spcBef>
                <a:spcPct val="0"/>
              </a:spcBef>
            </a:pPr>
            <a:r>
              <a:rPr lang="en-US" sz="4200">
                <a:solidFill>
                  <a:srgbClr val="000000"/>
                </a:solidFill>
                <a:latin typeface="Repo Bold Bold"/>
              </a:rPr>
              <a:t> Introduction to the Internet of Things and Embedded Systems </a:t>
            </a:r>
          </a:p>
        </p:txBody>
      </p:sp>
      <p:sp>
        <p:nvSpPr>
          <p:cNvPr name="TextBox 11" id="11"/>
          <p:cNvSpPr txBox="true"/>
          <p:nvPr/>
        </p:nvSpPr>
        <p:spPr>
          <a:xfrm rot="0">
            <a:off x="1028700" y="1456476"/>
            <a:ext cx="16047037" cy="8406130"/>
          </a:xfrm>
          <a:prstGeom prst="rect">
            <a:avLst/>
          </a:prstGeom>
        </p:spPr>
        <p:txBody>
          <a:bodyPr anchor="t" rtlCol="false" tIns="0" lIns="0" bIns="0" rIns="0">
            <a:spAutoFit/>
          </a:bodyPr>
          <a:lstStyle/>
          <a:p>
            <a:pPr algn="just">
              <a:lnSpc>
                <a:spcPts val="3919"/>
              </a:lnSpc>
            </a:pPr>
            <a:r>
              <a:rPr lang="en-US" sz="2799" spc="-27">
                <a:solidFill>
                  <a:srgbClr val="000000"/>
                </a:solidFill>
                <a:latin typeface="DM Sans"/>
                <a:ea typeface="DM Sans"/>
              </a:rPr>
              <a:t>　　這是一門入門式的課程。第一周，教授以What Is the Internet of Things (IoT)?這個開門見山的問題作為本課程的開始。他說物聯網是指通過網絡將各種物理設備連接起來，使其能夠相互通信和協同工作，從而實現智能化和自動化的系統。這些設備包括傳感器、致動器、家電、車輛等。所以冰箱也可以是一個物聯網設備。他也說到導致物聯網興起的主要技術趨勢，包括微型化技術、無線通信技術、數據分析技術和雲計算技術等。這些技術的進步使得物聯網設備變得更加小型化、低功耗和高效能。他也說到物聯網對社會有很大的影響，物聯網的應用範圍廣泛，像智能家居、智慧城市、醫療健康、工業自動化等。</a:t>
            </a:r>
          </a:p>
          <a:p>
            <a:pPr algn="just">
              <a:lnSpc>
                <a:spcPts val="3919"/>
              </a:lnSpc>
            </a:pPr>
          </a:p>
          <a:p>
            <a:pPr algn="l">
              <a:lnSpc>
                <a:spcPts val="3919"/>
              </a:lnSpc>
            </a:pPr>
            <a:r>
              <a:rPr lang="en-US" sz="2799" spc="-27">
                <a:solidFill>
                  <a:srgbClr val="000000"/>
                </a:solidFill>
                <a:ea typeface="DM Sans"/>
              </a:rPr>
              <a:t>　　</a:t>
            </a:r>
            <a:r>
              <a:rPr lang="en-US" sz="2799" spc="-27">
                <a:solidFill>
                  <a:srgbClr val="000000"/>
                </a:solidFill>
                <a:latin typeface="DM Sans"/>
                <a:ea typeface="DM Sans"/>
              </a:rPr>
              <a:t>第二周教授談到了嵌入式系統的概念。主要是說嵌入式系統是指內嵌在設備中的計算系統，用於控制設備的運行和管理數據流。接著又教到了嵌入式系統的組件部分。嵌入式系統的主要組件，包括處理器、存儲器、輸入輸出設備和通信接口等。一個重要的部分是與嵌入式系統物理世界的交互，也就是傳感器和致動器如何將物理信號轉換為數字信號，並反之亦然。這就是所謂的Analog/Digital Conversion，目的是為了感知環境並作出反應。</a:t>
            </a:r>
          </a:p>
          <a:p>
            <a:pPr algn="l">
              <a:lnSpc>
                <a:spcPts val="3919"/>
              </a:lnSpc>
            </a:pPr>
          </a:p>
          <a:p>
            <a:pPr algn="l">
              <a:lnSpc>
                <a:spcPts val="3919"/>
              </a:lnSpc>
            </a:pPr>
            <a:r>
              <a:rPr lang="en-US" sz="2799" spc="-27">
                <a:solidFill>
                  <a:srgbClr val="000000"/>
                </a:solidFill>
                <a:ea typeface="DM Sans"/>
              </a:rPr>
              <a:t>　　第三周，課程介紹了物聯網設備的核心硬件組件，如微控制器、傳感器、無線通信模塊和電源管理單元等。這些組件的選擇和配置對設備性能和功能具有重要影響。軟硬件交互也是另外需要提及的部</a:t>
            </a:r>
          </a:p>
          <a:p>
            <a:pPr algn="ctr" marL="0" indent="0" lvl="0">
              <a:lnSpc>
                <a:spcPts val="3919"/>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1757656">
            <a:off x="13036810" y="8162289"/>
            <a:ext cx="8967709" cy="2903296"/>
          </a:xfrm>
          <a:custGeom>
            <a:avLst/>
            <a:gdLst/>
            <a:ahLst/>
            <a:cxnLst/>
            <a:rect r="r" b="b" t="t" l="l"/>
            <a:pathLst>
              <a:path h="2903296" w="8967709">
                <a:moveTo>
                  <a:pt x="0" y="0"/>
                </a:moveTo>
                <a:lnTo>
                  <a:pt x="8967709" y="0"/>
                </a:lnTo>
                <a:lnTo>
                  <a:pt x="8967709" y="2903296"/>
                </a:lnTo>
                <a:lnTo>
                  <a:pt x="0" y="29032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803307" y="-985123"/>
            <a:ext cx="3664013" cy="3564086"/>
          </a:xfrm>
          <a:custGeom>
            <a:avLst/>
            <a:gdLst/>
            <a:ahLst/>
            <a:cxnLst/>
            <a:rect r="r" b="b" t="t" l="l"/>
            <a:pathLst>
              <a:path h="3564086" w="3664013">
                <a:moveTo>
                  <a:pt x="0" y="0"/>
                </a:moveTo>
                <a:lnTo>
                  <a:pt x="3664014" y="0"/>
                </a:lnTo>
                <a:lnTo>
                  <a:pt x="3664014" y="3564086"/>
                </a:lnTo>
                <a:lnTo>
                  <a:pt x="0" y="356408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6163156" y="914627"/>
            <a:ext cx="912582" cy="228145"/>
          </a:xfrm>
          <a:custGeom>
            <a:avLst/>
            <a:gdLst/>
            <a:ahLst/>
            <a:cxnLst/>
            <a:rect r="r" b="b" t="t" l="l"/>
            <a:pathLst>
              <a:path h="228145" w="912582">
                <a:moveTo>
                  <a:pt x="0" y="0"/>
                </a:moveTo>
                <a:lnTo>
                  <a:pt x="912581" y="0"/>
                </a:lnTo>
                <a:lnTo>
                  <a:pt x="912581" y="228146"/>
                </a:lnTo>
                <a:lnTo>
                  <a:pt x="0" y="22814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false" flipV="false" rot="-2533475">
            <a:off x="15547773" y="5749441"/>
            <a:ext cx="3055929" cy="1683539"/>
          </a:xfrm>
          <a:custGeom>
            <a:avLst/>
            <a:gdLst/>
            <a:ahLst/>
            <a:cxnLst/>
            <a:rect r="r" b="b" t="t" l="l"/>
            <a:pathLst>
              <a:path h="1683539" w="3055929">
                <a:moveTo>
                  <a:pt x="0" y="0"/>
                </a:moveTo>
                <a:lnTo>
                  <a:pt x="3055929" y="0"/>
                </a:lnTo>
                <a:lnTo>
                  <a:pt x="3055929" y="1683539"/>
                </a:lnTo>
                <a:lnTo>
                  <a:pt x="0" y="1683539"/>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7" id="7"/>
          <p:cNvGrpSpPr/>
          <p:nvPr/>
        </p:nvGrpSpPr>
        <p:grpSpPr>
          <a:xfrm rot="0">
            <a:off x="627760" y="575776"/>
            <a:ext cx="16892904" cy="9200662"/>
            <a:chOff x="0" y="0"/>
            <a:chExt cx="7691894" cy="4189364"/>
          </a:xfrm>
        </p:grpSpPr>
        <p:sp>
          <p:nvSpPr>
            <p:cNvPr name="Freeform 8" id="8"/>
            <p:cNvSpPr/>
            <p:nvPr/>
          </p:nvSpPr>
          <p:spPr>
            <a:xfrm flipH="false" flipV="false" rot="0">
              <a:off x="0" y="0"/>
              <a:ext cx="7691894" cy="4189364"/>
            </a:xfrm>
            <a:custGeom>
              <a:avLst/>
              <a:gdLst/>
              <a:ahLst/>
              <a:cxnLst/>
              <a:rect r="r" b="b" t="t" l="l"/>
              <a:pathLst>
                <a:path h="4189364" w="7691894">
                  <a:moveTo>
                    <a:pt x="15582" y="0"/>
                  </a:moveTo>
                  <a:lnTo>
                    <a:pt x="7676312" y="0"/>
                  </a:lnTo>
                  <a:cubicBezTo>
                    <a:pt x="7680444" y="0"/>
                    <a:pt x="7684408" y="1642"/>
                    <a:pt x="7687330" y="4564"/>
                  </a:cubicBezTo>
                  <a:cubicBezTo>
                    <a:pt x="7690252" y="7486"/>
                    <a:pt x="7691894" y="11449"/>
                    <a:pt x="7691894" y="15582"/>
                  </a:cubicBezTo>
                  <a:lnTo>
                    <a:pt x="7691894" y="4173782"/>
                  </a:lnTo>
                  <a:cubicBezTo>
                    <a:pt x="7691894" y="4177914"/>
                    <a:pt x="7690252" y="4181878"/>
                    <a:pt x="7687330" y="4184800"/>
                  </a:cubicBezTo>
                  <a:cubicBezTo>
                    <a:pt x="7684408" y="4187722"/>
                    <a:pt x="7680444" y="4189364"/>
                    <a:pt x="7676312" y="4189364"/>
                  </a:cubicBezTo>
                  <a:lnTo>
                    <a:pt x="15582" y="4189364"/>
                  </a:lnTo>
                  <a:cubicBezTo>
                    <a:pt x="6976" y="4189364"/>
                    <a:pt x="0" y="4182387"/>
                    <a:pt x="0" y="4173782"/>
                  </a:cubicBezTo>
                  <a:lnTo>
                    <a:pt x="0" y="15582"/>
                  </a:lnTo>
                  <a:cubicBezTo>
                    <a:pt x="0" y="6976"/>
                    <a:pt x="6976" y="0"/>
                    <a:pt x="15582" y="0"/>
                  </a:cubicBezTo>
                  <a:close/>
                </a:path>
              </a:pathLst>
            </a:custGeom>
            <a:solidFill>
              <a:srgbClr val="FFFEF7"/>
            </a:solidFill>
            <a:ln w="47625" cap="rnd">
              <a:solidFill>
                <a:srgbClr val="000000"/>
              </a:solidFill>
              <a:prstDash val="solid"/>
              <a:round/>
            </a:ln>
          </p:spPr>
        </p:sp>
        <p:sp>
          <p:nvSpPr>
            <p:cNvPr name="TextBox 9" id="9"/>
            <p:cNvSpPr txBox="true"/>
            <p:nvPr/>
          </p:nvSpPr>
          <p:spPr>
            <a:xfrm>
              <a:off x="0" y="-9525"/>
              <a:ext cx="7691894" cy="4198889"/>
            </a:xfrm>
            <a:prstGeom prst="rect">
              <a:avLst/>
            </a:prstGeom>
          </p:spPr>
          <p:txBody>
            <a:bodyPr anchor="ctr" rtlCol="false" tIns="0" lIns="0" bIns="0" rIns="0"/>
            <a:lstStyle/>
            <a:p>
              <a:pPr algn="ctr" marL="0" indent="0" lvl="0">
                <a:lnSpc>
                  <a:spcPts val="700"/>
                </a:lnSpc>
                <a:spcBef>
                  <a:spcPct val="0"/>
                </a:spcBef>
              </a:pPr>
            </a:p>
          </p:txBody>
        </p:sp>
      </p:grpSp>
      <p:sp>
        <p:nvSpPr>
          <p:cNvPr name="TextBox 10" id="10"/>
          <p:cNvSpPr txBox="true"/>
          <p:nvPr/>
        </p:nvSpPr>
        <p:spPr>
          <a:xfrm rot="0">
            <a:off x="898018" y="711195"/>
            <a:ext cx="16491964" cy="721995"/>
          </a:xfrm>
          <a:prstGeom prst="rect">
            <a:avLst/>
          </a:prstGeom>
        </p:spPr>
        <p:txBody>
          <a:bodyPr anchor="t" rtlCol="false" tIns="0" lIns="0" bIns="0" rIns="0">
            <a:spAutoFit/>
          </a:bodyPr>
          <a:lstStyle/>
          <a:p>
            <a:pPr algn="ctr" marL="0" indent="0" lvl="0">
              <a:lnSpc>
                <a:spcPts val="5880"/>
              </a:lnSpc>
              <a:spcBef>
                <a:spcPct val="0"/>
              </a:spcBef>
            </a:pPr>
            <a:r>
              <a:rPr lang="en-US" sz="4200">
                <a:solidFill>
                  <a:srgbClr val="000000"/>
                </a:solidFill>
                <a:latin typeface="Repo Bold Bold"/>
              </a:rPr>
              <a:t> Introduction to the Internet of Things and Embedded Systems </a:t>
            </a:r>
          </a:p>
        </p:txBody>
      </p:sp>
      <p:sp>
        <p:nvSpPr>
          <p:cNvPr name="TextBox 11" id="11"/>
          <p:cNvSpPr txBox="true"/>
          <p:nvPr/>
        </p:nvSpPr>
        <p:spPr>
          <a:xfrm rot="0">
            <a:off x="1028700" y="1456476"/>
            <a:ext cx="16047037" cy="5434330"/>
          </a:xfrm>
          <a:prstGeom prst="rect">
            <a:avLst/>
          </a:prstGeom>
        </p:spPr>
        <p:txBody>
          <a:bodyPr anchor="t" rtlCol="false" tIns="0" lIns="0" bIns="0" rIns="0">
            <a:spAutoFit/>
          </a:bodyPr>
          <a:lstStyle/>
          <a:p>
            <a:pPr algn="just">
              <a:lnSpc>
                <a:spcPts val="3919"/>
              </a:lnSpc>
            </a:pPr>
            <a:r>
              <a:rPr lang="en-US" sz="2799" spc="-27">
                <a:solidFill>
                  <a:srgbClr val="000000"/>
                </a:solidFill>
                <a:ea typeface="DM Sans"/>
              </a:rPr>
              <a:t>分。也就是軟件和硬件之間的交互機制。這包括固件的設計與開發、驅動程序的編寫以及軟硬體協調工作的實踐。接著的課程談到操作系統在物聯網中扮演的角色。</a:t>
            </a:r>
            <a:r>
              <a:rPr lang="en-US" sz="2799" spc="-27">
                <a:solidFill>
                  <a:srgbClr val="000000"/>
                </a:solidFill>
                <a:ea typeface="DM Sans"/>
              </a:rPr>
              <a:t>教授說</a:t>
            </a:r>
            <a:r>
              <a:rPr lang="en-US" sz="2799" spc="-27">
                <a:solidFill>
                  <a:srgbClr val="000000"/>
                </a:solidFill>
                <a:latin typeface="DM Sans"/>
                <a:ea typeface="DM Sans"/>
              </a:rPr>
              <a:t>操作系統在支持物聯網設備軟件方面發揮著關鍵作用。常見類型有如RTOS（實時操作系統）和輕量級操作系統。</a:t>
            </a:r>
          </a:p>
          <a:p>
            <a:pPr algn="just">
              <a:lnSpc>
                <a:spcPts val="3919"/>
              </a:lnSpc>
            </a:pPr>
          </a:p>
          <a:p>
            <a:pPr algn="just">
              <a:lnSpc>
                <a:spcPts val="3919"/>
              </a:lnSpc>
            </a:pPr>
            <a:r>
              <a:rPr lang="en-US" sz="2799" spc="-27">
                <a:solidFill>
                  <a:srgbClr val="000000"/>
                </a:solidFill>
                <a:latin typeface="DM Sans"/>
                <a:ea typeface="DM Sans"/>
              </a:rPr>
              <a:t>第四周，講到了網路的部分。主要是說物聯網設備需要連接到網絡才能實現數據通信。所以我們需要硬體，如路由器、交換機、網卡等，不然物聯網都不物聯網了。因為對物聯網而言很重要，我們必須認識Internet的結構，也就是分層結構、數據傳輸原理和主要protocol，如與傳輸層和網路層相關的TCP/IP。某些網路的protocol可以保證數據的reliable和consistency。課程有介紹HTTP、MQTT、CoAP等。課程的最後介紹了移動自組網（MANETs）。MANETs是一種特殊的網絡結構，適用於移動設備之間的自動組網，這在某些物聯網應用場景中非常重要。</a:t>
            </a:r>
          </a:p>
          <a:p>
            <a:pPr algn="ctr" marL="0" indent="0" lvl="0">
              <a:lnSpc>
                <a:spcPts val="3919"/>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1757656">
            <a:off x="13036810" y="8162289"/>
            <a:ext cx="8967709" cy="2903296"/>
          </a:xfrm>
          <a:custGeom>
            <a:avLst/>
            <a:gdLst/>
            <a:ahLst/>
            <a:cxnLst/>
            <a:rect r="r" b="b" t="t" l="l"/>
            <a:pathLst>
              <a:path h="2903296" w="8967709">
                <a:moveTo>
                  <a:pt x="0" y="0"/>
                </a:moveTo>
                <a:lnTo>
                  <a:pt x="8967709" y="0"/>
                </a:lnTo>
                <a:lnTo>
                  <a:pt x="8967709" y="2903296"/>
                </a:lnTo>
                <a:lnTo>
                  <a:pt x="0" y="29032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803307" y="-985123"/>
            <a:ext cx="3664013" cy="3564086"/>
          </a:xfrm>
          <a:custGeom>
            <a:avLst/>
            <a:gdLst/>
            <a:ahLst/>
            <a:cxnLst/>
            <a:rect r="r" b="b" t="t" l="l"/>
            <a:pathLst>
              <a:path h="3564086" w="3664013">
                <a:moveTo>
                  <a:pt x="0" y="0"/>
                </a:moveTo>
                <a:lnTo>
                  <a:pt x="3664014" y="0"/>
                </a:lnTo>
                <a:lnTo>
                  <a:pt x="3664014" y="3564086"/>
                </a:lnTo>
                <a:lnTo>
                  <a:pt x="0" y="356408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6163156" y="914627"/>
            <a:ext cx="912582" cy="228145"/>
          </a:xfrm>
          <a:custGeom>
            <a:avLst/>
            <a:gdLst/>
            <a:ahLst/>
            <a:cxnLst/>
            <a:rect r="r" b="b" t="t" l="l"/>
            <a:pathLst>
              <a:path h="228145" w="912582">
                <a:moveTo>
                  <a:pt x="0" y="0"/>
                </a:moveTo>
                <a:lnTo>
                  <a:pt x="912581" y="0"/>
                </a:lnTo>
                <a:lnTo>
                  <a:pt x="912581" y="228146"/>
                </a:lnTo>
                <a:lnTo>
                  <a:pt x="0" y="22814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false" flipV="false" rot="-2533475">
            <a:off x="15547773" y="5749441"/>
            <a:ext cx="3055929" cy="1683539"/>
          </a:xfrm>
          <a:custGeom>
            <a:avLst/>
            <a:gdLst/>
            <a:ahLst/>
            <a:cxnLst/>
            <a:rect r="r" b="b" t="t" l="l"/>
            <a:pathLst>
              <a:path h="1683539" w="3055929">
                <a:moveTo>
                  <a:pt x="0" y="0"/>
                </a:moveTo>
                <a:lnTo>
                  <a:pt x="3055929" y="0"/>
                </a:lnTo>
                <a:lnTo>
                  <a:pt x="3055929" y="1683539"/>
                </a:lnTo>
                <a:lnTo>
                  <a:pt x="0" y="1683539"/>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7" id="7"/>
          <p:cNvGrpSpPr/>
          <p:nvPr/>
        </p:nvGrpSpPr>
        <p:grpSpPr>
          <a:xfrm rot="0">
            <a:off x="627760" y="575776"/>
            <a:ext cx="16892904" cy="9200662"/>
            <a:chOff x="0" y="0"/>
            <a:chExt cx="7691894" cy="4189364"/>
          </a:xfrm>
        </p:grpSpPr>
        <p:sp>
          <p:nvSpPr>
            <p:cNvPr name="Freeform 8" id="8"/>
            <p:cNvSpPr/>
            <p:nvPr/>
          </p:nvSpPr>
          <p:spPr>
            <a:xfrm flipH="false" flipV="false" rot="0">
              <a:off x="0" y="0"/>
              <a:ext cx="7691894" cy="4189364"/>
            </a:xfrm>
            <a:custGeom>
              <a:avLst/>
              <a:gdLst/>
              <a:ahLst/>
              <a:cxnLst/>
              <a:rect r="r" b="b" t="t" l="l"/>
              <a:pathLst>
                <a:path h="4189364" w="7691894">
                  <a:moveTo>
                    <a:pt x="15582" y="0"/>
                  </a:moveTo>
                  <a:lnTo>
                    <a:pt x="7676312" y="0"/>
                  </a:lnTo>
                  <a:cubicBezTo>
                    <a:pt x="7680444" y="0"/>
                    <a:pt x="7684408" y="1642"/>
                    <a:pt x="7687330" y="4564"/>
                  </a:cubicBezTo>
                  <a:cubicBezTo>
                    <a:pt x="7690252" y="7486"/>
                    <a:pt x="7691894" y="11449"/>
                    <a:pt x="7691894" y="15582"/>
                  </a:cubicBezTo>
                  <a:lnTo>
                    <a:pt x="7691894" y="4173782"/>
                  </a:lnTo>
                  <a:cubicBezTo>
                    <a:pt x="7691894" y="4177914"/>
                    <a:pt x="7690252" y="4181878"/>
                    <a:pt x="7687330" y="4184800"/>
                  </a:cubicBezTo>
                  <a:cubicBezTo>
                    <a:pt x="7684408" y="4187722"/>
                    <a:pt x="7680444" y="4189364"/>
                    <a:pt x="7676312" y="4189364"/>
                  </a:cubicBezTo>
                  <a:lnTo>
                    <a:pt x="15582" y="4189364"/>
                  </a:lnTo>
                  <a:cubicBezTo>
                    <a:pt x="6976" y="4189364"/>
                    <a:pt x="0" y="4182387"/>
                    <a:pt x="0" y="4173782"/>
                  </a:cubicBezTo>
                  <a:lnTo>
                    <a:pt x="0" y="15582"/>
                  </a:lnTo>
                  <a:cubicBezTo>
                    <a:pt x="0" y="6976"/>
                    <a:pt x="6976" y="0"/>
                    <a:pt x="15582" y="0"/>
                  </a:cubicBezTo>
                  <a:close/>
                </a:path>
              </a:pathLst>
            </a:custGeom>
            <a:solidFill>
              <a:srgbClr val="FFFEF7"/>
            </a:solidFill>
            <a:ln w="47625" cap="rnd">
              <a:solidFill>
                <a:srgbClr val="000000"/>
              </a:solidFill>
              <a:prstDash val="solid"/>
              <a:round/>
            </a:ln>
          </p:spPr>
        </p:sp>
        <p:sp>
          <p:nvSpPr>
            <p:cNvPr name="TextBox 9" id="9"/>
            <p:cNvSpPr txBox="true"/>
            <p:nvPr/>
          </p:nvSpPr>
          <p:spPr>
            <a:xfrm>
              <a:off x="0" y="-9525"/>
              <a:ext cx="7691894" cy="4198889"/>
            </a:xfrm>
            <a:prstGeom prst="rect">
              <a:avLst/>
            </a:prstGeom>
          </p:spPr>
          <p:txBody>
            <a:bodyPr anchor="ctr" rtlCol="false" tIns="0" lIns="0" bIns="0" rIns="0"/>
            <a:lstStyle/>
            <a:p>
              <a:pPr algn="ctr" marL="0" indent="0" lvl="0">
                <a:lnSpc>
                  <a:spcPts val="700"/>
                </a:lnSpc>
                <a:spcBef>
                  <a:spcPct val="0"/>
                </a:spcBef>
              </a:pPr>
            </a:p>
          </p:txBody>
        </p:sp>
      </p:grpSp>
      <p:sp>
        <p:nvSpPr>
          <p:cNvPr name="TextBox 10" id="10"/>
          <p:cNvSpPr txBox="true"/>
          <p:nvPr/>
        </p:nvSpPr>
        <p:spPr>
          <a:xfrm rot="0">
            <a:off x="898018" y="711195"/>
            <a:ext cx="16491964" cy="721995"/>
          </a:xfrm>
          <a:prstGeom prst="rect">
            <a:avLst/>
          </a:prstGeom>
        </p:spPr>
        <p:txBody>
          <a:bodyPr anchor="t" rtlCol="false" tIns="0" lIns="0" bIns="0" rIns="0">
            <a:spAutoFit/>
          </a:bodyPr>
          <a:lstStyle/>
          <a:p>
            <a:pPr algn="ctr" marL="0" indent="0" lvl="0">
              <a:lnSpc>
                <a:spcPts val="5880"/>
              </a:lnSpc>
              <a:spcBef>
                <a:spcPct val="0"/>
              </a:spcBef>
            </a:pPr>
            <a:r>
              <a:rPr lang="en-US" sz="4200">
                <a:solidFill>
                  <a:srgbClr val="000000"/>
                </a:solidFill>
                <a:latin typeface="Repo Bold Bold"/>
              </a:rPr>
              <a:t>The Arduino Platform and C Programming for the Arduino</a:t>
            </a:r>
          </a:p>
        </p:txBody>
      </p:sp>
      <p:sp>
        <p:nvSpPr>
          <p:cNvPr name="TextBox 11" id="11"/>
          <p:cNvSpPr txBox="true"/>
          <p:nvPr/>
        </p:nvSpPr>
        <p:spPr>
          <a:xfrm rot="0">
            <a:off x="1028700" y="1456476"/>
            <a:ext cx="16047037" cy="9892030"/>
          </a:xfrm>
          <a:prstGeom prst="rect">
            <a:avLst/>
          </a:prstGeom>
        </p:spPr>
        <p:txBody>
          <a:bodyPr anchor="t" rtlCol="false" tIns="0" lIns="0" bIns="0" rIns="0">
            <a:spAutoFit/>
          </a:bodyPr>
          <a:lstStyle/>
          <a:p>
            <a:pPr algn="just">
              <a:lnSpc>
                <a:spcPts val="3919"/>
              </a:lnSpc>
            </a:pPr>
            <a:r>
              <a:rPr lang="en-US" sz="2799" spc="-27">
                <a:solidFill>
                  <a:srgbClr val="000000"/>
                </a:solidFill>
                <a:latin typeface="DM Sans"/>
                <a:ea typeface="DM Sans"/>
              </a:rPr>
              <a:t>　　第一周是Arduino的概述。教授說Arduino是一個開源的電腦硬件/軟件平台，用於構建能夠感知和控制周圍物理世界的數字設備和交互對象。因此接下來的內容提到了Arduino開發板的組成部分，包括微控制器、電源插孔、數字和模擬輸入/輸出引腳、復位按鈕和各種接口。他們都是我們用Arduino來開發各種project的，一定要知道的介面。接著提到了如何編寫和上傳固件到Arduino電路板，並解釋這個過程中涉及的步驟和工具。教授隨之教我們閱讀電路板原理圖、安裝Arduino IDE。最後介紹了Arduino擴展板（Shields），那是主Arduino電路板的外接硬體，根據需求，可以選擇具有不同功能的shield，如感測光線、熱量、GPS定位或提供用戶界面顯示。</a:t>
            </a:r>
          </a:p>
          <a:p>
            <a:pPr algn="just">
              <a:lnSpc>
                <a:spcPts val="3919"/>
              </a:lnSpc>
            </a:pPr>
            <a:r>
              <a:rPr lang="en-US" sz="2799" spc="-27">
                <a:solidFill>
                  <a:srgbClr val="000000"/>
                </a:solidFill>
                <a:latin typeface="DM Sans"/>
                <a:ea typeface="DM Sans"/>
              </a:rPr>
              <a:t>　　第二周。主要是在教C語言。我是資訊系的，因此他介紹的東西對我而言是我本應該就會的。像是library，我們可以適當地引用libary來撰寫Arduino內部程式。還有一些基礎的Error Handling。也介紹了C語言中的變量和數據類型，像是int，array；常見的C語言運算，如算術運算、邏輯運算，他們都有相應的operator。也提到了基本的condiction和loop語句(if、switch、for和while)，編程基本知識。當然有教授到何謂函數、如何定義與調用函數。最後說明了我們可以利用global variables。</a:t>
            </a:r>
          </a:p>
          <a:p>
            <a:pPr algn="just">
              <a:lnSpc>
                <a:spcPts val="3919"/>
              </a:lnSpc>
            </a:pPr>
            <a:r>
              <a:rPr lang="en-US" sz="2799" spc="-27">
                <a:solidFill>
                  <a:srgbClr val="000000"/>
                </a:solidFill>
                <a:latin typeface="DM Sans"/>
                <a:ea typeface="DM Sans"/>
              </a:rPr>
              <a:t>　　第三周，進入了Input、Output之間的關係，這是我們實作互動式project重要的一環。我們首先學習使用Arduino開發板進行基本的輸入和輸出操作，包括如何讀取sensor數據並以此控制LED等等。這部分內容讓我對Arduino的互動功能有了更深入的理解。IAN還講解了一個經典的Blink範例，展示了如何使</a:t>
            </a:r>
          </a:p>
          <a:p>
            <a:pPr algn="just">
              <a:lnSpc>
                <a:spcPts val="3919"/>
              </a:lnSpc>
            </a:pPr>
            <a:r>
              <a:rPr lang="en-US" sz="2799" spc="-27">
                <a:solidFill>
                  <a:srgbClr val="000000"/>
                </a:solidFill>
                <a:latin typeface="DM Sans"/>
                <a:ea typeface="DM Sans"/>
              </a:rPr>
              <a:t>用Arduino控制LED的閃爍。</a:t>
            </a:r>
          </a:p>
          <a:p>
            <a:pPr algn="just">
              <a:lnSpc>
                <a:spcPts val="3919"/>
              </a:lnSpc>
            </a:pPr>
          </a:p>
          <a:p>
            <a:pPr algn="just">
              <a:lnSpc>
                <a:spcPts val="3919"/>
              </a:lnSpc>
            </a:pPr>
          </a:p>
          <a:p>
            <a:pPr algn="just">
              <a:lnSpc>
                <a:spcPts val="3919"/>
              </a:lnSpc>
            </a:pPr>
          </a:p>
          <a:p>
            <a:pPr algn="ctr" marL="0" indent="0" lvl="0">
              <a:lnSpc>
                <a:spcPts val="3919"/>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1757656">
            <a:off x="13036810" y="8162289"/>
            <a:ext cx="8967709" cy="2903296"/>
          </a:xfrm>
          <a:custGeom>
            <a:avLst/>
            <a:gdLst/>
            <a:ahLst/>
            <a:cxnLst/>
            <a:rect r="r" b="b" t="t" l="l"/>
            <a:pathLst>
              <a:path h="2903296" w="8967709">
                <a:moveTo>
                  <a:pt x="0" y="0"/>
                </a:moveTo>
                <a:lnTo>
                  <a:pt x="8967709" y="0"/>
                </a:lnTo>
                <a:lnTo>
                  <a:pt x="8967709" y="2903296"/>
                </a:lnTo>
                <a:lnTo>
                  <a:pt x="0" y="29032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803307" y="-985123"/>
            <a:ext cx="3664013" cy="3564086"/>
          </a:xfrm>
          <a:custGeom>
            <a:avLst/>
            <a:gdLst/>
            <a:ahLst/>
            <a:cxnLst/>
            <a:rect r="r" b="b" t="t" l="l"/>
            <a:pathLst>
              <a:path h="3564086" w="3664013">
                <a:moveTo>
                  <a:pt x="0" y="0"/>
                </a:moveTo>
                <a:lnTo>
                  <a:pt x="3664014" y="0"/>
                </a:lnTo>
                <a:lnTo>
                  <a:pt x="3664014" y="3564086"/>
                </a:lnTo>
                <a:lnTo>
                  <a:pt x="0" y="356408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6163156" y="914627"/>
            <a:ext cx="912582" cy="228145"/>
          </a:xfrm>
          <a:custGeom>
            <a:avLst/>
            <a:gdLst/>
            <a:ahLst/>
            <a:cxnLst/>
            <a:rect r="r" b="b" t="t" l="l"/>
            <a:pathLst>
              <a:path h="228145" w="912582">
                <a:moveTo>
                  <a:pt x="0" y="0"/>
                </a:moveTo>
                <a:lnTo>
                  <a:pt x="912581" y="0"/>
                </a:lnTo>
                <a:lnTo>
                  <a:pt x="912581" y="228146"/>
                </a:lnTo>
                <a:lnTo>
                  <a:pt x="0" y="22814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false" flipV="false" rot="-2533475">
            <a:off x="15547773" y="5749441"/>
            <a:ext cx="3055929" cy="1683539"/>
          </a:xfrm>
          <a:custGeom>
            <a:avLst/>
            <a:gdLst/>
            <a:ahLst/>
            <a:cxnLst/>
            <a:rect r="r" b="b" t="t" l="l"/>
            <a:pathLst>
              <a:path h="1683539" w="3055929">
                <a:moveTo>
                  <a:pt x="0" y="0"/>
                </a:moveTo>
                <a:lnTo>
                  <a:pt x="3055929" y="0"/>
                </a:lnTo>
                <a:lnTo>
                  <a:pt x="3055929" y="1683539"/>
                </a:lnTo>
                <a:lnTo>
                  <a:pt x="0" y="1683539"/>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7" id="7"/>
          <p:cNvGrpSpPr/>
          <p:nvPr/>
        </p:nvGrpSpPr>
        <p:grpSpPr>
          <a:xfrm rot="0">
            <a:off x="627760" y="575776"/>
            <a:ext cx="16892904" cy="9200662"/>
            <a:chOff x="0" y="0"/>
            <a:chExt cx="7691894" cy="4189364"/>
          </a:xfrm>
        </p:grpSpPr>
        <p:sp>
          <p:nvSpPr>
            <p:cNvPr name="Freeform 8" id="8"/>
            <p:cNvSpPr/>
            <p:nvPr/>
          </p:nvSpPr>
          <p:spPr>
            <a:xfrm flipH="false" flipV="false" rot="0">
              <a:off x="0" y="0"/>
              <a:ext cx="7691894" cy="4189364"/>
            </a:xfrm>
            <a:custGeom>
              <a:avLst/>
              <a:gdLst/>
              <a:ahLst/>
              <a:cxnLst/>
              <a:rect r="r" b="b" t="t" l="l"/>
              <a:pathLst>
                <a:path h="4189364" w="7691894">
                  <a:moveTo>
                    <a:pt x="15582" y="0"/>
                  </a:moveTo>
                  <a:lnTo>
                    <a:pt x="7676312" y="0"/>
                  </a:lnTo>
                  <a:cubicBezTo>
                    <a:pt x="7680444" y="0"/>
                    <a:pt x="7684408" y="1642"/>
                    <a:pt x="7687330" y="4564"/>
                  </a:cubicBezTo>
                  <a:cubicBezTo>
                    <a:pt x="7690252" y="7486"/>
                    <a:pt x="7691894" y="11449"/>
                    <a:pt x="7691894" y="15582"/>
                  </a:cubicBezTo>
                  <a:lnTo>
                    <a:pt x="7691894" y="4173782"/>
                  </a:lnTo>
                  <a:cubicBezTo>
                    <a:pt x="7691894" y="4177914"/>
                    <a:pt x="7690252" y="4181878"/>
                    <a:pt x="7687330" y="4184800"/>
                  </a:cubicBezTo>
                  <a:cubicBezTo>
                    <a:pt x="7684408" y="4187722"/>
                    <a:pt x="7680444" y="4189364"/>
                    <a:pt x="7676312" y="4189364"/>
                  </a:cubicBezTo>
                  <a:lnTo>
                    <a:pt x="15582" y="4189364"/>
                  </a:lnTo>
                  <a:cubicBezTo>
                    <a:pt x="6976" y="4189364"/>
                    <a:pt x="0" y="4182387"/>
                    <a:pt x="0" y="4173782"/>
                  </a:cubicBezTo>
                  <a:lnTo>
                    <a:pt x="0" y="15582"/>
                  </a:lnTo>
                  <a:cubicBezTo>
                    <a:pt x="0" y="6976"/>
                    <a:pt x="6976" y="0"/>
                    <a:pt x="15582" y="0"/>
                  </a:cubicBezTo>
                  <a:close/>
                </a:path>
              </a:pathLst>
            </a:custGeom>
            <a:solidFill>
              <a:srgbClr val="FFFEF7"/>
            </a:solidFill>
            <a:ln w="47625" cap="rnd">
              <a:solidFill>
                <a:srgbClr val="000000"/>
              </a:solidFill>
              <a:prstDash val="solid"/>
              <a:round/>
            </a:ln>
          </p:spPr>
        </p:sp>
        <p:sp>
          <p:nvSpPr>
            <p:cNvPr name="TextBox 9" id="9"/>
            <p:cNvSpPr txBox="true"/>
            <p:nvPr/>
          </p:nvSpPr>
          <p:spPr>
            <a:xfrm>
              <a:off x="0" y="-9525"/>
              <a:ext cx="7691894" cy="4198889"/>
            </a:xfrm>
            <a:prstGeom prst="rect">
              <a:avLst/>
            </a:prstGeom>
          </p:spPr>
          <p:txBody>
            <a:bodyPr anchor="ctr" rtlCol="false" tIns="0" lIns="0" bIns="0" rIns="0"/>
            <a:lstStyle/>
            <a:p>
              <a:pPr algn="ctr" marL="0" indent="0" lvl="0">
                <a:lnSpc>
                  <a:spcPts val="700"/>
                </a:lnSpc>
                <a:spcBef>
                  <a:spcPct val="0"/>
                </a:spcBef>
              </a:pPr>
            </a:p>
          </p:txBody>
        </p:sp>
      </p:grpSp>
      <p:sp>
        <p:nvSpPr>
          <p:cNvPr name="TextBox 10" id="10"/>
          <p:cNvSpPr txBox="true"/>
          <p:nvPr/>
        </p:nvSpPr>
        <p:spPr>
          <a:xfrm rot="0">
            <a:off x="898018" y="711195"/>
            <a:ext cx="16491964" cy="721995"/>
          </a:xfrm>
          <a:prstGeom prst="rect">
            <a:avLst/>
          </a:prstGeom>
        </p:spPr>
        <p:txBody>
          <a:bodyPr anchor="t" rtlCol="false" tIns="0" lIns="0" bIns="0" rIns="0">
            <a:spAutoFit/>
          </a:bodyPr>
          <a:lstStyle/>
          <a:p>
            <a:pPr algn="ctr" marL="0" indent="0" lvl="0">
              <a:lnSpc>
                <a:spcPts val="5880"/>
              </a:lnSpc>
              <a:spcBef>
                <a:spcPct val="0"/>
              </a:spcBef>
            </a:pPr>
            <a:r>
              <a:rPr lang="en-US" sz="4200">
                <a:solidFill>
                  <a:srgbClr val="000000"/>
                </a:solidFill>
                <a:latin typeface="Repo Bold Bold"/>
              </a:rPr>
              <a:t>The Arduino Platform and C Programming for the Arduino</a:t>
            </a:r>
          </a:p>
        </p:txBody>
      </p:sp>
      <p:sp>
        <p:nvSpPr>
          <p:cNvPr name="TextBox 11" id="11"/>
          <p:cNvSpPr txBox="true"/>
          <p:nvPr/>
        </p:nvSpPr>
        <p:spPr>
          <a:xfrm rot="0">
            <a:off x="1028700" y="1456476"/>
            <a:ext cx="16047037" cy="3453130"/>
          </a:xfrm>
          <a:prstGeom prst="rect">
            <a:avLst/>
          </a:prstGeom>
        </p:spPr>
        <p:txBody>
          <a:bodyPr anchor="t" rtlCol="false" tIns="0" lIns="0" bIns="0" rIns="0">
            <a:spAutoFit/>
          </a:bodyPr>
          <a:lstStyle/>
          <a:p>
            <a:pPr algn="just">
              <a:lnSpc>
                <a:spcPts val="3919"/>
              </a:lnSpc>
            </a:pPr>
            <a:r>
              <a:rPr lang="en-US" sz="2799" spc="-27">
                <a:solidFill>
                  <a:srgbClr val="000000"/>
                </a:solidFill>
                <a:latin typeface="DM Sans"/>
                <a:ea typeface="DM Sans"/>
              </a:rPr>
              <a:t> 　　第四週的內容主要集中在Arduino的debugging和UART serial protocol。Debugging的部分，教授介紹</a:t>
            </a:r>
            <a:r>
              <a:rPr lang="en-US" sz="2799" spc="-27">
                <a:solidFill>
                  <a:srgbClr val="000000"/>
                </a:solidFill>
                <a:latin typeface="DM Sans"/>
                <a:ea typeface="DM Sans"/>
              </a:rPr>
              <a:t>了一些debug環境跟方法，例如查看register的值，或是中斷點的概念。Debug是設計程式關鍵的一部分，甚至有時候會比寫出架構花更多的時間，所以debug的內容對於接下來的實作也是至關重要。 Debug via Serial則是使用Arduino的Serial library進行數據傳輸和問題排查。這是物聯網的核心觀念，因</a:t>
            </a:r>
          </a:p>
          <a:p>
            <a:pPr algn="l">
              <a:lnSpc>
                <a:spcPts val="3919"/>
              </a:lnSpc>
            </a:pPr>
            <a:r>
              <a:rPr lang="en-US" sz="2799" spc="-27">
                <a:solidFill>
                  <a:srgbClr val="000000"/>
                </a:solidFill>
                <a:latin typeface="DM Sans"/>
                <a:ea typeface="DM Sans"/>
              </a:rPr>
              <a:t>為我們的物件要透過網路來交流。至於UART（通用異步收發傳輸器）協議，課程介紹他是一種常見的串行通信協議。我們可以利用它在Arduino項目中進行data transfer。</a:t>
            </a:r>
          </a:p>
          <a:p>
            <a:pPr algn="l" marL="0" indent="0" lvl="0">
              <a:lnSpc>
                <a:spcPts val="3919"/>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1757656">
            <a:off x="13036810" y="8162289"/>
            <a:ext cx="8967709" cy="2903296"/>
          </a:xfrm>
          <a:custGeom>
            <a:avLst/>
            <a:gdLst/>
            <a:ahLst/>
            <a:cxnLst/>
            <a:rect r="r" b="b" t="t" l="l"/>
            <a:pathLst>
              <a:path h="2903296" w="8967709">
                <a:moveTo>
                  <a:pt x="0" y="0"/>
                </a:moveTo>
                <a:lnTo>
                  <a:pt x="8967709" y="0"/>
                </a:lnTo>
                <a:lnTo>
                  <a:pt x="8967709" y="2903296"/>
                </a:lnTo>
                <a:lnTo>
                  <a:pt x="0" y="29032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803307" y="-985123"/>
            <a:ext cx="3664013" cy="3564086"/>
          </a:xfrm>
          <a:custGeom>
            <a:avLst/>
            <a:gdLst/>
            <a:ahLst/>
            <a:cxnLst/>
            <a:rect r="r" b="b" t="t" l="l"/>
            <a:pathLst>
              <a:path h="3564086" w="3664013">
                <a:moveTo>
                  <a:pt x="0" y="0"/>
                </a:moveTo>
                <a:lnTo>
                  <a:pt x="3664014" y="0"/>
                </a:lnTo>
                <a:lnTo>
                  <a:pt x="3664014" y="3564086"/>
                </a:lnTo>
                <a:lnTo>
                  <a:pt x="0" y="356408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6163156" y="914627"/>
            <a:ext cx="912582" cy="228145"/>
          </a:xfrm>
          <a:custGeom>
            <a:avLst/>
            <a:gdLst/>
            <a:ahLst/>
            <a:cxnLst/>
            <a:rect r="r" b="b" t="t" l="l"/>
            <a:pathLst>
              <a:path h="228145" w="912582">
                <a:moveTo>
                  <a:pt x="0" y="0"/>
                </a:moveTo>
                <a:lnTo>
                  <a:pt x="912581" y="0"/>
                </a:lnTo>
                <a:lnTo>
                  <a:pt x="912581" y="228146"/>
                </a:lnTo>
                <a:lnTo>
                  <a:pt x="0" y="22814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false" flipV="false" rot="-2533475">
            <a:off x="15547773" y="5749441"/>
            <a:ext cx="3055929" cy="1683539"/>
          </a:xfrm>
          <a:custGeom>
            <a:avLst/>
            <a:gdLst/>
            <a:ahLst/>
            <a:cxnLst/>
            <a:rect r="r" b="b" t="t" l="l"/>
            <a:pathLst>
              <a:path h="1683539" w="3055929">
                <a:moveTo>
                  <a:pt x="0" y="0"/>
                </a:moveTo>
                <a:lnTo>
                  <a:pt x="3055929" y="0"/>
                </a:lnTo>
                <a:lnTo>
                  <a:pt x="3055929" y="1683539"/>
                </a:lnTo>
                <a:lnTo>
                  <a:pt x="0" y="1683539"/>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7" id="7"/>
          <p:cNvGrpSpPr/>
          <p:nvPr/>
        </p:nvGrpSpPr>
        <p:grpSpPr>
          <a:xfrm rot="0">
            <a:off x="627760" y="575776"/>
            <a:ext cx="16892904" cy="9200662"/>
            <a:chOff x="0" y="0"/>
            <a:chExt cx="7691894" cy="4189364"/>
          </a:xfrm>
        </p:grpSpPr>
        <p:sp>
          <p:nvSpPr>
            <p:cNvPr name="Freeform 8" id="8"/>
            <p:cNvSpPr/>
            <p:nvPr/>
          </p:nvSpPr>
          <p:spPr>
            <a:xfrm flipH="false" flipV="false" rot="0">
              <a:off x="0" y="0"/>
              <a:ext cx="7691894" cy="4189364"/>
            </a:xfrm>
            <a:custGeom>
              <a:avLst/>
              <a:gdLst/>
              <a:ahLst/>
              <a:cxnLst/>
              <a:rect r="r" b="b" t="t" l="l"/>
              <a:pathLst>
                <a:path h="4189364" w="7691894">
                  <a:moveTo>
                    <a:pt x="15582" y="0"/>
                  </a:moveTo>
                  <a:lnTo>
                    <a:pt x="7676312" y="0"/>
                  </a:lnTo>
                  <a:cubicBezTo>
                    <a:pt x="7680444" y="0"/>
                    <a:pt x="7684408" y="1642"/>
                    <a:pt x="7687330" y="4564"/>
                  </a:cubicBezTo>
                  <a:cubicBezTo>
                    <a:pt x="7690252" y="7486"/>
                    <a:pt x="7691894" y="11449"/>
                    <a:pt x="7691894" y="15582"/>
                  </a:cubicBezTo>
                  <a:lnTo>
                    <a:pt x="7691894" y="4173782"/>
                  </a:lnTo>
                  <a:cubicBezTo>
                    <a:pt x="7691894" y="4177914"/>
                    <a:pt x="7690252" y="4181878"/>
                    <a:pt x="7687330" y="4184800"/>
                  </a:cubicBezTo>
                  <a:cubicBezTo>
                    <a:pt x="7684408" y="4187722"/>
                    <a:pt x="7680444" y="4189364"/>
                    <a:pt x="7676312" y="4189364"/>
                  </a:cubicBezTo>
                  <a:lnTo>
                    <a:pt x="15582" y="4189364"/>
                  </a:lnTo>
                  <a:cubicBezTo>
                    <a:pt x="6976" y="4189364"/>
                    <a:pt x="0" y="4182387"/>
                    <a:pt x="0" y="4173782"/>
                  </a:cubicBezTo>
                  <a:lnTo>
                    <a:pt x="0" y="15582"/>
                  </a:lnTo>
                  <a:cubicBezTo>
                    <a:pt x="0" y="6976"/>
                    <a:pt x="6976" y="0"/>
                    <a:pt x="15582" y="0"/>
                  </a:cubicBezTo>
                  <a:close/>
                </a:path>
              </a:pathLst>
            </a:custGeom>
            <a:solidFill>
              <a:srgbClr val="FFFEF7"/>
            </a:solidFill>
            <a:ln w="47625" cap="rnd">
              <a:solidFill>
                <a:srgbClr val="000000"/>
              </a:solidFill>
              <a:prstDash val="solid"/>
              <a:round/>
            </a:ln>
          </p:spPr>
        </p:sp>
        <p:sp>
          <p:nvSpPr>
            <p:cNvPr name="TextBox 9" id="9"/>
            <p:cNvSpPr txBox="true"/>
            <p:nvPr/>
          </p:nvSpPr>
          <p:spPr>
            <a:xfrm>
              <a:off x="0" y="-9525"/>
              <a:ext cx="7691894" cy="4198889"/>
            </a:xfrm>
            <a:prstGeom prst="rect">
              <a:avLst/>
            </a:prstGeom>
          </p:spPr>
          <p:txBody>
            <a:bodyPr anchor="ctr" rtlCol="false" tIns="0" lIns="0" bIns="0" rIns="0"/>
            <a:lstStyle/>
            <a:p>
              <a:pPr algn="ctr" marL="0" indent="0" lvl="0">
                <a:lnSpc>
                  <a:spcPts val="700"/>
                </a:lnSpc>
                <a:spcBef>
                  <a:spcPct val="0"/>
                </a:spcBef>
              </a:pPr>
            </a:p>
          </p:txBody>
        </p:sp>
      </p:grpSp>
      <p:sp>
        <p:nvSpPr>
          <p:cNvPr name="TextBox 10" id="10"/>
          <p:cNvSpPr txBox="true"/>
          <p:nvPr/>
        </p:nvSpPr>
        <p:spPr>
          <a:xfrm rot="0">
            <a:off x="898018" y="711195"/>
            <a:ext cx="16491964" cy="721995"/>
          </a:xfrm>
          <a:prstGeom prst="rect">
            <a:avLst/>
          </a:prstGeom>
        </p:spPr>
        <p:txBody>
          <a:bodyPr anchor="t" rtlCol="false" tIns="0" lIns="0" bIns="0" rIns="0">
            <a:spAutoFit/>
          </a:bodyPr>
          <a:lstStyle/>
          <a:p>
            <a:pPr algn="ctr" marL="0" indent="0" lvl="0">
              <a:lnSpc>
                <a:spcPts val="5880"/>
              </a:lnSpc>
              <a:spcBef>
                <a:spcPct val="0"/>
              </a:spcBef>
            </a:pPr>
            <a:r>
              <a:rPr lang="en-US" sz="4200">
                <a:solidFill>
                  <a:srgbClr val="000000"/>
                </a:solidFill>
                <a:latin typeface="Repo Bold Bold"/>
              </a:rPr>
              <a:t>Interfacing with the Arduino</a:t>
            </a:r>
          </a:p>
        </p:txBody>
      </p:sp>
      <p:sp>
        <p:nvSpPr>
          <p:cNvPr name="TextBox 11" id="11"/>
          <p:cNvSpPr txBox="true"/>
          <p:nvPr/>
        </p:nvSpPr>
        <p:spPr>
          <a:xfrm rot="0">
            <a:off x="1028700" y="1666605"/>
            <a:ext cx="16047037" cy="7415530"/>
          </a:xfrm>
          <a:prstGeom prst="rect">
            <a:avLst/>
          </a:prstGeom>
        </p:spPr>
        <p:txBody>
          <a:bodyPr anchor="t" rtlCol="false" tIns="0" lIns="0" bIns="0" rIns="0">
            <a:spAutoFit/>
          </a:bodyPr>
          <a:lstStyle/>
          <a:p>
            <a:pPr algn="just">
              <a:lnSpc>
                <a:spcPts val="3919"/>
              </a:lnSpc>
            </a:pPr>
            <a:r>
              <a:rPr lang="en-US" sz="2799" spc="-27">
                <a:solidFill>
                  <a:srgbClr val="000000"/>
                </a:solidFill>
                <a:ea typeface="DM Sans"/>
              </a:rPr>
              <a:t>第一週：基礎電路和元件</a:t>
            </a:r>
          </a:p>
          <a:p>
            <a:pPr algn="just">
              <a:lnSpc>
                <a:spcPts val="3919"/>
              </a:lnSpc>
            </a:pPr>
            <a:r>
              <a:rPr lang="en-US" sz="2799" spc="-27">
                <a:solidFill>
                  <a:srgbClr val="000000"/>
                </a:solidFill>
                <a:latin typeface="DM Sans"/>
                <a:ea typeface="DM Sans"/>
              </a:rPr>
              <a:t>在第一週，我們學習了基本的電路和電子元件，這是後續Arduino程式設計和專案開發的重要基礎。課程首先介紹了電路的基本概念和電學性質，特別是歐姆定律的應用。這些知識幫助我們了解如何計算電壓、電流和電阻之間的關係，這對設計和分析電路非常重要。接著IAN老師介紹了常見的電子元件，包括電阻、電容、二極體、開關和可變電阻。這部分內容非常實用，讓我們熟悉了這些常用元件的功能和應用場景。例如，二極體的單向導電性質和可變電阻的調節功能都是電路設計的重要概念。最後我們學習了如何正確連接電路，並進行了按鈕和可變電阻的實驗。</a:t>
            </a:r>
          </a:p>
          <a:p>
            <a:pPr algn="just">
              <a:lnSpc>
                <a:spcPts val="3919"/>
              </a:lnSpc>
            </a:pPr>
          </a:p>
          <a:p>
            <a:pPr algn="just">
              <a:lnSpc>
                <a:spcPts val="3919"/>
              </a:lnSpc>
            </a:pPr>
            <a:r>
              <a:rPr lang="en-US" sz="2799" spc="-27">
                <a:solidFill>
                  <a:srgbClr val="000000"/>
                </a:solidFill>
                <a:ea typeface="DM Sans"/>
              </a:rPr>
              <a:t>第二週：感測器和執行器</a:t>
            </a:r>
          </a:p>
          <a:p>
            <a:pPr algn="just">
              <a:lnSpc>
                <a:spcPts val="3919"/>
              </a:lnSpc>
            </a:pPr>
            <a:r>
              <a:rPr lang="en-US" sz="2799" spc="-27">
                <a:solidFill>
                  <a:srgbClr val="000000"/>
                </a:solidFill>
                <a:latin typeface="DM Sans"/>
                <a:ea typeface="DM Sans"/>
              </a:rPr>
              <a:t>第二週的課程重點是感測器和執行器。感測器能將物理變化轉換為電子信號，使我們能夠觀測現實世界的變化並將其作為輸入信號。執行器則是透過輸出信號控制的機械裝置，使Arduino能對現實世界產生實際影響，例如控制馬達轉動或調整LED亮度。此外，我們還學習了PWM（脈衝寬度調變）。儘管PWM是一種數位信號，但它通過在固定頻率下交替切換高低狀態來模擬類比信號的連續性。通過改變PWM的佔空比，我們可以調整控制執行器的電壓或電流大小。</a:t>
            </a:r>
          </a:p>
          <a:p>
            <a:pPr algn="just" marL="0" indent="0" lvl="0">
              <a:lnSpc>
                <a:spcPts val="3919"/>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1757656">
            <a:off x="13036810" y="8162289"/>
            <a:ext cx="8967709" cy="2903296"/>
          </a:xfrm>
          <a:custGeom>
            <a:avLst/>
            <a:gdLst/>
            <a:ahLst/>
            <a:cxnLst/>
            <a:rect r="r" b="b" t="t" l="l"/>
            <a:pathLst>
              <a:path h="2903296" w="8967709">
                <a:moveTo>
                  <a:pt x="0" y="0"/>
                </a:moveTo>
                <a:lnTo>
                  <a:pt x="8967709" y="0"/>
                </a:lnTo>
                <a:lnTo>
                  <a:pt x="8967709" y="2903296"/>
                </a:lnTo>
                <a:lnTo>
                  <a:pt x="0" y="29032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803307" y="-985123"/>
            <a:ext cx="3664013" cy="3564086"/>
          </a:xfrm>
          <a:custGeom>
            <a:avLst/>
            <a:gdLst/>
            <a:ahLst/>
            <a:cxnLst/>
            <a:rect r="r" b="b" t="t" l="l"/>
            <a:pathLst>
              <a:path h="3564086" w="3664013">
                <a:moveTo>
                  <a:pt x="0" y="0"/>
                </a:moveTo>
                <a:lnTo>
                  <a:pt x="3664014" y="0"/>
                </a:lnTo>
                <a:lnTo>
                  <a:pt x="3664014" y="3564086"/>
                </a:lnTo>
                <a:lnTo>
                  <a:pt x="0" y="356408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6163156" y="914627"/>
            <a:ext cx="912582" cy="228145"/>
          </a:xfrm>
          <a:custGeom>
            <a:avLst/>
            <a:gdLst/>
            <a:ahLst/>
            <a:cxnLst/>
            <a:rect r="r" b="b" t="t" l="l"/>
            <a:pathLst>
              <a:path h="228145" w="912582">
                <a:moveTo>
                  <a:pt x="0" y="0"/>
                </a:moveTo>
                <a:lnTo>
                  <a:pt x="912581" y="0"/>
                </a:lnTo>
                <a:lnTo>
                  <a:pt x="912581" y="228146"/>
                </a:lnTo>
                <a:lnTo>
                  <a:pt x="0" y="22814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false" flipV="false" rot="-2533475">
            <a:off x="15547773" y="5749441"/>
            <a:ext cx="3055929" cy="1683539"/>
          </a:xfrm>
          <a:custGeom>
            <a:avLst/>
            <a:gdLst/>
            <a:ahLst/>
            <a:cxnLst/>
            <a:rect r="r" b="b" t="t" l="l"/>
            <a:pathLst>
              <a:path h="1683539" w="3055929">
                <a:moveTo>
                  <a:pt x="0" y="0"/>
                </a:moveTo>
                <a:lnTo>
                  <a:pt x="3055929" y="0"/>
                </a:lnTo>
                <a:lnTo>
                  <a:pt x="3055929" y="1683539"/>
                </a:lnTo>
                <a:lnTo>
                  <a:pt x="0" y="1683539"/>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7" id="7"/>
          <p:cNvGrpSpPr/>
          <p:nvPr/>
        </p:nvGrpSpPr>
        <p:grpSpPr>
          <a:xfrm rot="0">
            <a:off x="627760" y="575776"/>
            <a:ext cx="16892904" cy="9200662"/>
            <a:chOff x="0" y="0"/>
            <a:chExt cx="7691894" cy="4189364"/>
          </a:xfrm>
        </p:grpSpPr>
        <p:sp>
          <p:nvSpPr>
            <p:cNvPr name="Freeform 8" id="8"/>
            <p:cNvSpPr/>
            <p:nvPr/>
          </p:nvSpPr>
          <p:spPr>
            <a:xfrm flipH="false" flipV="false" rot="0">
              <a:off x="0" y="0"/>
              <a:ext cx="7691894" cy="4189364"/>
            </a:xfrm>
            <a:custGeom>
              <a:avLst/>
              <a:gdLst/>
              <a:ahLst/>
              <a:cxnLst/>
              <a:rect r="r" b="b" t="t" l="l"/>
              <a:pathLst>
                <a:path h="4189364" w="7691894">
                  <a:moveTo>
                    <a:pt x="15582" y="0"/>
                  </a:moveTo>
                  <a:lnTo>
                    <a:pt x="7676312" y="0"/>
                  </a:lnTo>
                  <a:cubicBezTo>
                    <a:pt x="7680444" y="0"/>
                    <a:pt x="7684408" y="1642"/>
                    <a:pt x="7687330" y="4564"/>
                  </a:cubicBezTo>
                  <a:cubicBezTo>
                    <a:pt x="7690252" y="7486"/>
                    <a:pt x="7691894" y="11449"/>
                    <a:pt x="7691894" y="15582"/>
                  </a:cubicBezTo>
                  <a:lnTo>
                    <a:pt x="7691894" y="4173782"/>
                  </a:lnTo>
                  <a:cubicBezTo>
                    <a:pt x="7691894" y="4177914"/>
                    <a:pt x="7690252" y="4181878"/>
                    <a:pt x="7687330" y="4184800"/>
                  </a:cubicBezTo>
                  <a:cubicBezTo>
                    <a:pt x="7684408" y="4187722"/>
                    <a:pt x="7680444" y="4189364"/>
                    <a:pt x="7676312" y="4189364"/>
                  </a:cubicBezTo>
                  <a:lnTo>
                    <a:pt x="15582" y="4189364"/>
                  </a:lnTo>
                  <a:cubicBezTo>
                    <a:pt x="6976" y="4189364"/>
                    <a:pt x="0" y="4182387"/>
                    <a:pt x="0" y="4173782"/>
                  </a:cubicBezTo>
                  <a:lnTo>
                    <a:pt x="0" y="15582"/>
                  </a:lnTo>
                  <a:cubicBezTo>
                    <a:pt x="0" y="6976"/>
                    <a:pt x="6976" y="0"/>
                    <a:pt x="15582" y="0"/>
                  </a:cubicBezTo>
                  <a:close/>
                </a:path>
              </a:pathLst>
            </a:custGeom>
            <a:solidFill>
              <a:srgbClr val="FFFEF7"/>
            </a:solidFill>
            <a:ln w="47625" cap="rnd">
              <a:solidFill>
                <a:srgbClr val="000000"/>
              </a:solidFill>
              <a:prstDash val="solid"/>
              <a:round/>
            </a:ln>
          </p:spPr>
        </p:sp>
        <p:sp>
          <p:nvSpPr>
            <p:cNvPr name="TextBox 9" id="9"/>
            <p:cNvSpPr txBox="true"/>
            <p:nvPr/>
          </p:nvSpPr>
          <p:spPr>
            <a:xfrm>
              <a:off x="0" y="-9525"/>
              <a:ext cx="7691894" cy="4198889"/>
            </a:xfrm>
            <a:prstGeom prst="rect">
              <a:avLst/>
            </a:prstGeom>
          </p:spPr>
          <p:txBody>
            <a:bodyPr anchor="ctr" rtlCol="false" tIns="0" lIns="0" bIns="0" rIns="0"/>
            <a:lstStyle/>
            <a:p>
              <a:pPr algn="ctr" marL="0" indent="0" lvl="0">
                <a:lnSpc>
                  <a:spcPts val="700"/>
                </a:lnSpc>
                <a:spcBef>
                  <a:spcPct val="0"/>
                </a:spcBef>
              </a:pPr>
            </a:p>
          </p:txBody>
        </p:sp>
      </p:grpSp>
      <p:sp>
        <p:nvSpPr>
          <p:cNvPr name="TextBox 10" id="10"/>
          <p:cNvSpPr txBox="true"/>
          <p:nvPr/>
        </p:nvSpPr>
        <p:spPr>
          <a:xfrm rot="0">
            <a:off x="1028700" y="1666605"/>
            <a:ext cx="16047037" cy="5929630"/>
          </a:xfrm>
          <a:prstGeom prst="rect">
            <a:avLst/>
          </a:prstGeom>
        </p:spPr>
        <p:txBody>
          <a:bodyPr anchor="t" rtlCol="false" tIns="0" lIns="0" bIns="0" rIns="0">
            <a:spAutoFit/>
          </a:bodyPr>
          <a:lstStyle/>
          <a:p>
            <a:pPr algn="just">
              <a:lnSpc>
                <a:spcPts val="3919"/>
              </a:lnSpc>
            </a:pPr>
            <a:r>
              <a:rPr lang="en-US" sz="2799" spc="-27">
                <a:solidFill>
                  <a:srgbClr val="000000"/>
                </a:solidFill>
                <a:latin typeface="DM Sans"/>
                <a:ea typeface="DM Sans"/>
              </a:rPr>
              <a:t>第三週：Arduino函式庫、EEPROM和I2C通信</a:t>
            </a:r>
          </a:p>
          <a:p>
            <a:pPr algn="just">
              <a:lnSpc>
                <a:spcPts val="3919"/>
              </a:lnSpc>
            </a:pPr>
            <a:r>
              <a:rPr lang="en-US" sz="2799" spc="-27">
                <a:solidFill>
                  <a:srgbClr val="000000"/>
                </a:solidFill>
                <a:latin typeface="DM Sans"/>
                <a:ea typeface="DM Sans"/>
              </a:rPr>
              <a:t>第三週課程深入探討了Arduino函式庫、EEPROM和I2C通信的應用。我們首先學習了如何使用Arduino函式庫來簡化程式開發，這些函式庫提供了豐富的功能，使得控制複雜的硬體變得更加容易。</a:t>
            </a:r>
          </a:p>
          <a:p>
            <a:pPr algn="just">
              <a:lnSpc>
                <a:spcPts val="3919"/>
              </a:lnSpc>
            </a:pPr>
            <a:r>
              <a:rPr lang="en-US" sz="2799" spc="-27">
                <a:solidFill>
                  <a:srgbClr val="000000"/>
                </a:solidFill>
                <a:latin typeface="DM Sans"/>
                <a:ea typeface="DM Sans"/>
              </a:rPr>
              <a:t>EEPROM的介紹讓我們了解了如何在Arduino上進行永久資料儲存。Masking的概念有助於提高位元操作的可讀性和效率，這在處理低層次硬體控制時尤為重要。</a:t>
            </a:r>
          </a:p>
          <a:p>
            <a:pPr algn="just">
              <a:lnSpc>
                <a:spcPts val="3919"/>
              </a:lnSpc>
            </a:pPr>
          </a:p>
          <a:p>
            <a:pPr algn="just">
              <a:lnSpc>
                <a:spcPts val="3919"/>
              </a:lnSpc>
            </a:pPr>
            <a:r>
              <a:rPr lang="en-US" sz="2799" spc="-27">
                <a:solidFill>
                  <a:srgbClr val="000000"/>
                </a:solidFill>
                <a:latin typeface="DM Sans"/>
                <a:ea typeface="DM Sans"/>
              </a:rPr>
              <a:t>第四週：Arduino擴充板</a:t>
            </a:r>
          </a:p>
          <a:p>
            <a:pPr algn="just" marL="0" indent="0" lvl="0">
              <a:lnSpc>
                <a:spcPts val="3919"/>
              </a:lnSpc>
              <a:spcBef>
                <a:spcPct val="0"/>
              </a:spcBef>
            </a:pPr>
            <a:r>
              <a:rPr lang="en-US" sz="2799" spc="-27">
                <a:solidFill>
                  <a:srgbClr val="000000"/>
                </a:solidFill>
                <a:latin typeface="DM Sans"/>
                <a:ea typeface="DM Sans"/>
              </a:rPr>
              <a:t>第四週，我們學習了如何使用Arduino擴充板來擴展Arduino的功能，特別是以太網路和WiFi擴充板的應用。這些擴充板能夠疊加在Arduino上，並通過相關的函式庫增強Arduino的功能。通過使用Ethernet Shield和Ethernet函式庫，我們可以讓Arduino連接到有線網路，而使用WiFi擴充板則可以連接到無線網路。此外，IAN老師還介紹了client和server的概念。Client通常是發起通信請求的一方，向伺服器發送請求以獲取服務或資源；而Server則負責接收並處理客戶端的請求。</a:t>
            </a:r>
          </a:p>
        </p:txBody>
      </p:sp>
      <p:sp>
        <p:nvSpPr>
          <p:cNvPr name="TextBox 11" id="11"/>
          <p:cNvSpPr txBox="true"/>
          <p:nvPr/>
        </p:nvSpPr>
        <p:spPr>
          <a:xfrm rot="0">
            <a:off x="898018" y="711195"/>
            <a:ext cx="16491964" cy="721995"/>
          </a:xfrm>
          <a:prstGeom prst="rect">
            <a:avLst/>
          </a:prstGeom>
        </p:spPr>
        <p:txBody>
          <a:bodyPr anchor="t" rtlCol="false" tIns="0" lIns="0" bIns="0" rIns="0">
            <a:spAutoFit/>
          </a:bodyPr>
          <a:lstStyle/>
          <a:p>
            <a:pPr algn="ctr" marL="0" indent="0" lvl="0">
              <a:lnSpc>
                <a:spcPts val="5880"/>
              </a:lnSpc>
              <a:spcBef>
                <a:spcPct val="0"/>
              </a:spcBef>
            </a:pPr>
            <a:r>
              <a:rPr lang="en-US" sz="4200">
                <a:solidFill>
                  <a:srgbClr val="000000"/>
                </a:solidFill>
                <a:latin typeface="Repo Bold Bold"/>
              </a:rPr>
              <a:t>Interfacing with the Arduino</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1757656">
            <a:off x="13036810" y="8162289"/>
            <a:ext cx="8967709" cy="2903296"/>
          </a:xfrm>
          <a:custGeom>
            <a:avLst/>
            <a:gdLst/>
            <a:ahLst/>
            <a:cxnLst/>
            <a:rect r="r" b="b" t="t" l="l"/>
            <a:pathLst>
              <a:path h="2903296" w="8967709">
                <a:moveTo>
                  <a:pt x="0" y="0"/>
                </a:moveTo>
                <a:lnTo>
                  <a:pt x="8967709" y="0"/>
                </a:lnTo>
                <a:lnTo>
                  <a:pt x="8967709" y="2903296"/>
                </a:lnTo>
                <a:lnTo>
                  <a:pt x="0" y="29032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803307" y="-985123"/>
            <a:ext cx="3664013" cy="3564086"/>
          </a:xfrm>
          <a:custGeom>
            <a:avLst/>
            <a:gdLst/>
            <a:ahLst/>
            <a:cxnLst/>
            <a:rect r="r" b="b" t="t" l="l"/>
            <a:pathLst>
              <a:path h="3564086" w="3664013">
                <a:moveTo>
                  <a:pt x="0" y="0"/>
                </a:moveTo>
                <a:lnTo>
                  <a:pt x="3664014" y="0"/>
                </a:lnTo>
                <a:lnTo>
                  <a:pt x="3664014" y="3564086"/>
                </a:lnTo>
                <a:lnTo>
                  <a:pt x="0" y="356408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6163156" y="914627"/>
            <a:ext cx="912582" cy="228145"/>
          </a:xfrm>
          <a:custGeom>
            <a:avLst/>
            <a:gdLst/>
            <a:ahLst/>
            <a:cxnLst/>
            <a:rect r="r" b="b" t="t" l="l"/>
            <a:pathLst>
              <a:path h="228145" w="912582">
                <a:moveTo>
                  <a:pt x="0" y="0"/>
                </a:moveTo>
                <a:lnTo>
                  <a:pt x="912581" y="0"/>
                </a:lnTo>
                <a:lnTo>
                  <a:pt x="912581" y="228146"/>
                </a:lnTo>
                <a:lnTo>
                  <a:pt x="0" y="22814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false" flipV="false" rot="-2533475">
            <a:off x="15547773" y="5749441"/>
            <a:ext cx="3055929" cy="1683539"/>
          </a:xfrm>
          <a:custGeom>
            <a:avLst/>
            <a:gdLst/>
            <a:ahLst/>
            <a:cxnLst/>
            <a:rect r="r" b="b" t="t" l="l"/>
            <a:pathLst>
              <a:path h="1683539" w="3055929">
                <a:moveTo>
                  <a:pt x="0" y="0"/>
                </a:moveTo>
                <a:lnTo>
                  <a:pt x="3055929" y="0"/>
                </a:lnTo>
                <a:lnTo>
                  <a:pt x="3055929" y="1683539"/>
                </a:lnTo>
                <a:lnTo>
                  <a:pt x="0" y="1683539"/>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7" id="7"/>
          <p:cNvGrpSpPr/>
          <p:nvPr/>
        </p:nvGrpSpPr>
        <p:grpSpPr>
          <a:xfrm rot="0">
            <a:off x="627760" y="575776"/>
            <a:ext cx="16892904" cy="9200662"/>
            <a:chOff x="0" y="0"/>
            <a:chExt cx="7691894" cy="4189364"/>
          </a:xfrm>
        </p:grpSpPr>
        <p:sp>
          <p:nvSpPr>
            <p:cNvPr name="Freeform 8" id="8"/>
            <p:cNvSpPr/>
            <p:nvPr/>
          </p:nvSpPr>
          <p:spPr>
            <a:xfrm flipH="false" flipV="false" rot="0">
              <a:off x="0" y="0"/>
              <a:ext cx="7691894" cy="4189364"/>
            </a:xfrm>
            <a:custGeom>
              <a:avLst/>
              <a:gdLst/>
              <a:ahLst/>
              <a:cxnLst/>
              <a:rect r="r" b="b" t="t" l="l"/>
              <a:pathLst>
                <a:path h="4189364" w="7691894">
                  <a:moveTo>
                    <a:pt x="15582" y="0"/>
                  </a:moveTo>
                  <a:lnTo>
                    <a:pt x="7676312" y="0"/>
                  </a:lnTo>
                  <a:cubicBezTo>
                    <a:pt x="7680444" y="0"/>
                    <a:pt x="7684408" y="1642"/>
                    <a:pt x="7687330" y="4564"/>
                  </a:cubicBezTo>
                  <a:cubicBezTo>
                    <a:pt x="7690252" y="7486"/>
                    <a:pt x="7691894" y="11449"/>
                    <a:pt x="7691894" y="15582"/>
                  </a:cubicBezTo>
                  <a:lnTo>
                    <a:pt x="7691894" y="4173782"/>
                  </a:lnTo>
                  <a:cubicBezTo>
                    <a:pt x="7691894" y="4177914"/>
                    <a:pt x="7690252" y="4181878"/>
                    <a:pt x="7687330" y="4184800"/>
                  </a:cubicBezTo>
                  <a:cubicBezTo>
                    <a:pt x="7684408" y="4187722"/>
                    <a:pt x="7680444" y="4189364"/>
                    <a:pt x="7676312" y="4189364"/>
                  </a:cubicBezTo>
                  <a:lnTo>
                    <a:pt x="15582" y="4189364"/>
                  </a:lnTo>
                  <a:cubicBezTo>
                    <a:pt x="6976" y="4189364"/>
                    <a:pt x="0" y="4182387"/>
                    <a:pt x="0" y="4173782"/>
                  </a:cubicBezTo>
                  <a:lnTo>
                    <a:pt x="0" y="15582"/>
                  </a:lnTo>
                  <a:cubicBezTo>
                    <a:pt x="0" y="6976"/>
                    <a:pt x="6976" y="0"/>
                    <a:pt x="15582" y="0"/>
                  </a:cubicBezTo>
                  <a:close/>
                </a:path>
              </a:pathLst>
            </a:custGeom>
            <a:solidFill>
              <a:srgbClr val="FFFEF7"/>
            </a:solidFill>
            <a:ln w="47625" cap="rnd">
              <a:solidFill>
                <a:srgbClr val="000000"/>
              </a:solidFill>
              <a:prstDash val="solid"/>
              <a:round/>
            </a:ln>
          </p:spPr>
        </p:sp>
        <p:sp>
          <p:nvSpPr>
            <p:cNvPr name="TextBox 9" id="9"/>
            <p:cNvSpPr txBox="true"/>
            <p:nvPr/>
          </p:nvSpPr>
          <p:spPr>
            <a:xfrm>
              <a:off x="0" y="-9525"/>
              <a:ext cx="7691894" cy="4198889"/>
            </a:xfrm>
            <a:prstGeom prst="rect">
              <a:avLst/>
            </a:prstGeom>
          </p:spPr>
          <p:txBody>
            <a:bodyPr anchor="ctr" rtlCol="false" tIns="0" lIns="0" bIns="0" rIns="0"/>
            <a:lstStyle/>
            <a:p>
              <a:pPr algn="ctr" marL="0" indent="0" lvl="0">
                <a:lnSpc>
                  <a:spcPts val="700"/>
                </a:lnSpc>
                <a:spcBef>
                  <a:spcPct val="0"/>
                </a:spcBef>
              </a:pPr>
            </a:p>
          </p:txBody>
        </p:sp>
      </p:grpSp>
      <p:sp>
        <p:nvSpPr>
          <p:cNvPr name="Freeform 10" id="10"/>
          <p:cNvSpPr/>
          <p:nvPr/>
        </p:nvSpPr>
        <p:spPr>
          <a:xfrm flipH="false" flipV="false" rot="0">
            <a:off x="2903305" y="2240363"/>
            <a:ext cx="12481391" cy="7017937"/>
          </a:xfrm>
          <a:custGeom>
            <a:avLst/>
            <a:gdLst/>
            <a:ahLst/>
            <a:cxnLst/>
            <a:rect r="r" b="b" t="t" l="l"/>
            <a:pathLst>
              <a:path h="7017937" w="12481391">
                <a:moveTo>
                  <a:pt x="0" y="0"/>
                </a:moveTo>
                <a:lnTo>
                  <a:pt x="12481390" y="0"/>
                </a:lnTo>
                <a:lnTo>
                  <a:pt x="12481390" y="7017937"/>
                </a:lnTo>
                <a:lnTo>
                  <a:pt x="0" y="7017937"/>
                </a:lnTo>
                <a:lnTo>
                  <a:pt x="0" y="0"/>
                </a:lnTo>
                <a:close/>
              </a:path>
            </a:pathLst>
          </a:custGeom>
          <a:blipFill>
            <a:blip r:embed="rId11"/>
            <a:stretch>
              <a:fillRect l="0" t="0" r="0" b="0"/>
            </a:stretch>
          </a:blipFill>
        </p:spPr>
      </p:sp>
      <p:sp>
        <p:nvSpPr>
          <p:cNvPr name="TextBox 11" id="11"/>
          <p:cNvSpPr txBox="true"/>
          <p:nvPr/>
        </p:nvSpPr>
        <p:spPr>
          <a:xfrm rot="0">
            <a:off x="898018" y="711195"/>
            <a:ext cx="16491964" cy="721995"/>
          </a:xfrm>
          <a:prstGeom prst="rect">
            <a:avLst/>
          </a:prstGeom>
        </p:spPr>
        <p:txBody>
          <a:bodyPr anchor="t" rtlCol="false" tIns="0" lIns="0" bIns="0" rIns="0">
            <a:spAutoFit/>
          </a:bodyPr>
          <a:lstStyle/>
          <a:p>
            <a:pPr algn="ctr" marL="0" indent="0" lvl="0">
              <a:lnSpc>
                <a:spcPts val="5880"/>
              </a:lnSpc>
              <a:spcBef>
                <a:spcPct val="0"/>
              </a:spcBef>
            </a:pPr>
            <a:r>
              <a:rPr lang="en-US" sz="4200">
                <a:solidFill>
                  <a:srgbClr val="000000"/>
                </a:solidFill>
                <a:latin typeface="Repo Bold Bold"/>
              </a:rPr>
              <a:t>Interfacing with the Arduino</a:t>
            </a:r>
          </a:p>
        </p:txBody>
      </p:sp>
      <p:sp>
        <p:nvSpPr>
          <p:cNvPr name="TextBox 12" id="12"/>
          <p:cNvSpPr txBox="true"/>
          <p:nvPr/>
        </p:nvSpPr>
        <p:spPr>
          <a:xfrm rot="0">
            <a:off x="6041717" y="1545775"/>
            <a:ext cx="6204567" cy="524852"/>
          </a:xfrm>
          <a:prstGeom prst="rect">
            <a:avLst/>
          </a:prstGeom>
        </p:spPr>
        <p:txBody>
          <a:bodyPr anchor="t" rtlCol="false" tIns="0" lIns="0" bIns="0" rIns="0">
            <a:spAutoFit/>
          </a:bodyPr>
          <a:lstStyle/>
          <a:p>
            <a:pPr algn="ctr">
              <a:lnSpc>
                <a:spcPts val="4299"/>
              </a:lnSpc>
            </a:pPr>
            <a:r>
              <a:rPr lang="en-US" sz="3071">
                <a:solidFill>
                  <a:srgbClr val="000000"/>
                </a:solidFill>
                <a:latin typeface="Noto Sans T Chinese Bold"/>
                <a:ea typeface="Noto Sans T Chinese Bold"/>
              </a:rPr>
              <a:t>用光敏電阻根據環境光調節LED亮度</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1757656">
            <a:off x="13036810" y="8162289"/>
            <a:ext cx="8967709" cy="2903296"/>
          </a:xfrm>
          <a:custGeom>
            <a:avLst/>
            <a:gdLst/>
            <a:ahLst/>
            <a:cxnLst/>
            <a:rect r="r" b="b" t="t" l="l"/>
            <a:pathLst>
              <a:path h="2903296" w="8967709">
                <a:moveTo>
                  <a:pt x="0" y="0"/>
                </a:moveTo>
                <a:lnTo>
                  <a:pt x="8967709" y="0"/>
                </a:lnTo>
                <a:lnTo>
                  <a:pt x="8967709" y="2903296"/>
                </a:lnTo>
                <a:lnTo>
                  <a:pt x="0" y="29032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803307" y="-985123"/>
            <a:ext cx="3664013" cy="3564086"/>
          </a:xfrm>
          <a:custGeom>
            <a:avLst/>
            <a:gdLst/>
            <a:ahLst/>
            <a:cxnLst/>
            <a:rect r="r" b="b" t="t" l="l"/>
            <a:pathLst>
              <a:path h="3564086" w="3664013">
                <a:moveTo>
                  <a:pt x="0" y="0"/>
                </a:moveTo>
                <a:lnTo>
                  <a:pt x="3664014" y="0"/>
                </a:lnTo>
                <a:lnTo>
                  <a:pt x="3664014" y="3564086"/>
                </a:lnTo>
                <a:lnTo>
                  <a:pt x="0" y="356408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6163156" y="914627"/>
            <a:ext cx="912582" cy="228145"/>
          </a:xfrm>
          <a:custGeom>
            <a:avLst/>
            <a:gdLst/>
            <a:ahLst/>
            <a:cxnLst/>
            <a:rect r="r" b="b" t="t" l="l"/>
            <a:pathLst>
              <a:path h="228145" w="912582">
                <a:moveTo>
                  <a:pt x="0" y="0"/>
                </a:moveTo>
                <a:lnTo>
                  <a:pt x="912581" y="0"/>
                </a:lnTo>
                <a:lnTo>
                  <a:pt x="912581" y="228146"/>
                </a:lnTo>
                <a:lnTo>
                  <a:pt x="0" y="22814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false" flipV="false" rot="-2533475">
            <a:off x="15547773" y="5749441"/>
            <a:ext cx="3055929" cy="1683539"/>
          </a:xfrm>
          <a:custGeom>
            <a:avLst/>
            <a:gdLst/>
            <a:ahLst/>
            <a:cxnLst/>
            <a:rect r="r" b="b" t="t" l="l"/>
            <a:pathLst>
              <a:path h="1683539" w="3055929">
                <a:moveTo>
                  <a:pt x="0" y="0"/>
                </a:moveTo>
                <a:lnTo>
                  <a:pt x="3055929" y="0"/>
                </a:lnTo>
                <a:lnTo>
                  <a:pt x="3055929" y="1683539"/>
                </a:lnTo>
                <a:lnTo>
                  <a:pt x="0" y="1683539"/>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7" id="7"/>
          <p:cNvGrpSpPr/>
          <p:nvPr/>
        </p:nvGrpSpPr>
        <p:grpSpPr>
          <a:xfrm rot="0">
            <a:off x="627760" y="575776"/>
            <a:ext cx="16892904" cy="9200662"/>
            <a:chOff x="0" y="0"/>
            <a:chExt cx="7691894" cy="4189364"/>
          </a:xfrm>
        </p:grpSpPr>
        <p:sp>
          <p:nvSpPr>
            <p:cNvPr name="Freeform 8" id="8"/>
            <p:cNvSpPr/>
            <p:nvPr/>
          </p:nvSpPr>
          <p:spPr>
            <a:xfrm flipH="false" flipV="false" rot="0">
              <a:off x="0" y="0"/>
              <a:ext cx="7691894" cy="4189364"/>
            </a:xfrm>
            <a:custGeom>
              <a:avLst/>
              <a:gdLst/>
              <a:ahLst/>
              <a:cxnLst/>
              <a:rect r="r" b="b" t="t" l="l"/>
              <a:pathLst>
                <a:path h="4189364" w="7691894">
                  <a:moveTo>
                    <a:pt x="15582" y="0"/>
                  </a:moveTo>
                  <a:lnTo>
                    <a:pt x="7676312" y="0"/>
                  </a:lnTo>
                  <a:cubicBezTo>
                    <a:pt x="7680444" y="0"/>
                    <a:pt x="7684408" y="1642"/>
                    <a:pt x="7687330" y="4564"/>
                  </a:cubicBezTo>
                  <a:cubicBezTo>
                    <a:pt x="7690252" y="7486"/>
                    <a:pt x="7691894" y="11449"/>
                    <a:pt x="7691894" y="15582"/>
                  </a:cubicBezTo>
                  <a:lnTo>
                    <a:pt x="7691894" y="4173782"/>
                  </a:lnTo>
                  <a:cubicBezTo>
                    <a:pt x="7691894" y="4177914"/>
                    <a:pt x="7690252" y="4181878"/>
                    <a:pt x="7687330" y="4184800"/>
                  </a:cubicBezTo>
                  <a:cubicBezTo>
                    <a:pt x="7684408" y="4187722"/>
                    <a:pt x="7680444" y="4189364"/>
                    <a:pt x="7676312" y="4189364"/>
                  </a:cubicBezTo>
                  <a:lnTo>
                    <a:pt x="15582" y="4189364"/>
                  </a:lnTo>
                  <a:cubicBezTo>
                    <a:pt x="6976" y="4189364"/>
                    <a:pt x="0" y="4182387"/>
                    <a:pt x="0" y="4173782"/>
                  </a:cubicBezTo>
                  <a:lnTo>
                    <a:pt x="0" y="15582"/>
                  </a:lnTo>
                  <a:cubicBezTo>
                    <a:pt x="0" y="6976"/>
                    <a:pt x="6976" y="0"/>
                    <a:pt x="15582" y="0"/>
                  </a:cubicBezTo>
                  <a:close/>
                </a:path>
              </a:pathLst>
            </a:custGeom>
            <a:solidFill>
              <a:srgbClr val="FFFEF7"/>
            </a:solidFill>
            <a:ln w="47625" cap="rnd">
              <a:solidFill>
                <a:srgbClr val="000000"/>
              </a:solidFill>
              <a:prstDash val="solid"/>
              <a:round/>
            </a:ln>
          </p:spPr>
        </p:sp>
        <p:sp>
          <p:nvSpPr>
            <p:cNvPr name="TextBox 9" id="9"/>
            <p:cNvSpPr txBox="true"/>
            <p:nvPr/>
          </p:nvSpPr>
          <p:spPr>
            <a:xfrm>
              <a:off x="0" y="-9525"/>
              <a:ext cx="7691894" cy="4198889"/>
            </a:xfrm>
            <a:prstGeom prst="rect">
              <a:avLst/>
            </a:prstGeom>
          </p:spPr>
          <p:txBody>
            <a:bodyPr anchor="ctr" rtlCol="false" tIns="0" lIns="0" bIns="0" rIns="0"/>
            <a:lstStyle/>
            <a:p>
              <a:pPr algn="ctr" marL="0" indent="0" lvl="0">
                <a:lnSpc>
                  <a:spcPts val="700"/>
                </a:lnSpc>
                <a:spcBef>
                  <a:spcPct val="0"/>
                </a:spcBef>
              </a:pPr>
            </a:p>
          </p:txBody>
        </p:sp>
      </p:grpSp>
      <p:sp>
        <p:nvSpPr>
          <p:cNvPr name="Freeform 10" id="10"/>
          <p:cNvSpPr/>
          <p:nvPr/>
        </p:nvSpPr>
        <p:spPr>
          <a:xfrm flipH="false" flipV="false" rot="0">
            <a:off x="3263322" y="2242077"/>
            <a:ext cx="12345735" cy="6941661"/>
          </a:xfrm>
          <a:custGeom>
            <a:avLst/>
            <a:gdLst/>
            <a:ahLst/>
            <a:cxnLst/>
            <a:rect r="r" b="b" t="t" l="l"/>
            <a:pathLst>
              <a:path h="6941661" w="12345735">
                <a:moveTo>
                  <a:pt x="0" y="0"/>
                </a:moveTo>
                <a:lnTo>
                  <a:pt x="12345735" y="0"/>
                </a:lnTo>
                <a:lnTo>
                  <a:pt x="12345735" y="6941662"/>
                </a:lnTo>
                <a:lnTo>
                  <a:pt x="0" y="6941662"/>
                </a:lnTo>
                <a:lnTo>
                  <a:pt x="0" y="0"/>
                </a:lnTo>
                <a:close/>
              </a:path>
            </a:pathLst>
          </a:custGeom>
          <a:blipFill>
            <a:blip r:embed="rId11"/>
            <a:stretch>
              <a:fillRect l="0" t="0" r="0" b="0"/>
            </a:stretch>
          </a:blipFill>
        </p:spPr>
      </p:sp>
      <p:sp>
        <p:nvSpPr>
          <p:cNvPr name="TextBox 11" id="11"/>
          <p:cNvSpPr txBox="true"/>
          <p:nvPr/>
        </p:nvSpPr>
        <p:spPr>
          <a:xfrm rot="0">
            <a:off x="898018" y="711195"/>
            <a:ext cx="16491964" cy="721995"/>
          </a:xfrm>
          <a:prstGeom prst="rect">
            <a:avLst/>
          </a:prstGeom>
        </p:spPr>
        <p:txBody>
          <a:bodyPr anchor="t" rtlCol="false" tIns="0" lIns="0" bIns="0" rIns="0">
            <a:spAutoFit/>
          </a:bodyPr>
          <a:lstStyle/>
          <a:p>
            <a:pPr algn="ctr" marL="0" indent="0" lvl="0">
              <a:lnSpc>
                <a:spcPts val="5880"/>
              </a:lnSpc>
              <a:spcBef>
                <a:spcPct val="0"/>
              </a:spcBef>
            </a:pPr>
            <a:r>
              <a:rPr lang="en-US" sz="4200">
                <a:solidFill>
                  <a:srgbClr val="000000"/>
                </a:solidFill>
                <a:latin typeface="Repo Bold Bold"/>
              </a:rPr>
              <a:t>Interfacing with the Arduino</a:t>
            </a:r>
          </a:p>
        </p:txBody>
      </p:sp>
      <p:sp>
        <p:nvSpPr>
          <p:cNvPr name="TextBox 12" id="12"/>
          <p:cNvSpPr txBox="true"/>
          <p:nvPr/>
        </p:nvSpPr>
        <p:spPr>
          <a:xfrm rot="0">
            <a:off x="3538946" y="1545775"/>
            <a:ext cx="11210108" cy="524852"/>
          </a:xfrm>
          <a:prstGeom prst="rect">
            <a:avLst/>
          </a:prstGeom>
        </p:spPr>
        <p:txBody>
          <a:bodyPr anchor="t" rtlCol="false" tIns="0" lIns="0" bIns="0" rIns="0">
            <a:spAutoFit/>
          </a:bodyPr>
          <a:lstStyle/>
          <a:p>
            <a:pPr algn="ctr">
              <a:lnSpc>
                <a:spcPts val="4299"/>
              </a:lnSpc>
            </a:pPr>
            <a:r>
              <a:rPr lang="en-US" sz="3071">
                <a:solidFill>
                  <a:srgbClr val="000000"/>
                </a:solidFill>
                <a:latin typeface="Noto Sans T Chinese Bold"/>
                <a:ea typeface="Noto Sans T Chinese Bold"/>
              </a:rPr>
              <a:t>利用C語言控制硬體行為，當按鈕A和按鈕B形成  A xor B則LED亮</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DAGIQK-8_x8</dc:identifier>
  <dcterms:modified xsi:type="dcterms:W3CDTF">2011-08-01T06:04:30Z</dcterms:modified>
  <cp:revision>1</cp:revision>
  <dc:title>AN  INTRODUCTION TO  PROGRAMMING THE INTERNET OF THINGS</dc:title>
</cp:coreProperties>
</file>

<file path=docProps/thumbnail.jpeg>
</file>